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57" r:id="rId2"/>
    <p:sldId id="427" r:id="rId3"/>
    <p:sldId id="423" r:id="rId4"/>
    <p:sldId id="420" r:id="rId5"/>
    <p:sldId id="421" r:id="rId6"/>
    <p:sldId id="456" r:id="rId7"/>
    <p:sldId id="433" r:id="rId8"/>
    <p:sldId id="425" r:id="rId9"/>
    <p:sldId id="428" r:id="rId10"/>
    <p:sldId id="429" r:id="rId11"/>
    <p:sldId id="430" r:id="rId12"/>
    <p:sldId id="431" r:id="rId13"/>
    <p:sldId id="432" r:id="rId14"/>
    <p:sldId id="437" r:id="rId15"/>
    <p:sldId id="438" r:id="rId16"/>
    <p:sldId id="453" r:id="rId17"/>
    <p:sldId id="454" r:id="rId18"/>
    <p:sldId id="449" r:id="rId19"/>
    <p:sldId id="455" r:id="rId20"/>
    <p:sldId id="422" r:id="rId21"/>
    <p:sldId id="447" r:id="rId22"/>
    <p:sldId id="435" r:id="rId23"/>
    <p:sldId id="436" r:id="rId24"/>
    <p:sldId id="439" r:id="rId25"/>
    <p:sldId id="440" r:id="rId26"/>
    <p:sldId id="441" r:id="rId27"/>
    <p:sldId id="444" r:id="rId28"/>
    <p:sldId id="445" r:id="rId29"/>
    <p:sldId id="451" r:id="rId30"/>
    <p:sldId id="442" r:id="rId31"/>
    <p:sldId id="448" r:id="rId32"/>
    <p:sldId id="424" r:id="rId33"/>
    <p:sldId id="446" r:id="rId3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pa" initials="P" lastIdx="3" clrIdx="0">
    <p:extLst>
      <p:ext uri="{19B8F6BF-5375-455C-9EA6-DF929625EA0E}">
        <p15:presenceInfo xmlns:p15="http://schemas.microsoft.com/office/powerpoint/2012/main" userId="Pap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826B0-F0BF-8F45-8C8C-D993120046AA}" type="slidenum">
              <a:rPr lang="hu-HU" altLang="hu-HU"/>
              <a:pPr>
                <a:defRPr/>
              </a:pPr>
              <a:t>‹#›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704255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B6E9B-A798-ED47-AF49-7B775E7D5F62}" type="slidenum">
              <a:rPr lang="hu-HU" altLang="hu-HU"/>
              <a:pPr>
                <a:defRPr/>
              </a:pPr>
              <a:t>‹#›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2816808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960DB-A952-9D4F-9676-4F10D56F72A3}" type="slidenum">
              <a:rPr lang="hu-HU" altLang="hu-HU"/>
              <a:pPr>
                <a:defRPr/>
              </a:pPr>
              <a:t>‹#›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3662010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E7B31-6E23-B842-95FD-35CBFB9A1666}" type="slidenum">
              <a:rPr lang="hu-HU" altLang="hu-HU"/>
              <a:pPr>
                <a:defRPr/>
              </a:pPr>
              <a:t>‹#›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3838395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Cím és 2 tartalomrész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half" idx="3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1D195-80FD-6542-90E9-0D685A64EF8F}" type="slidenum">
              <a:rPr lang="hu-HU" altLang="hu-HU"/>
              <a:pPr>
                <a:defRPr/>
              </a:pPr>
              <a:t>‹#›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2656555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hu-HU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F3415-F474-7646-9E7D-950ADBE93F79}" type="slidenum">
              <a:rPr lang="hu-HU" altLang="hu-HU"/>
              <a:pPr>
                <a:defRPr/>
              </a:pPr>
              <a:t>‹#›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1762296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B1513-55B7-1B44-B72C-3866A6B4FA85}" type="slidenum">
              <a:rPr lang="hu-HU" altLang="hu-HU"/>
              <a:pPr>
                <a:defRPr/>
              </a:pPr>
              <a:t>‹#›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1878345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948EC-ADAE-D241-B149-9699044BB420}" type="slidenum">
              <a:rPr lang="hu-HU" altLang="hu-HU"/>
              <a:pPr>
                <a:defRPr/>
              </a:pPr>
              <a:t>‹#›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671965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23B7A-66F9-FB42-8966-AB623D4432DF}" type="slidenum">
              <a:rPr lang="hu-HU" altLang="hu-HU"/>
              <a:pPr>
                <a:defRPr/>
              </a:pPr>
              <a:t>‹#›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2078560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43D83-2142-B347-BB26-AF0AF168A91F}" type="slidenum">
              <a:rPr lang="hu-HU" altLang="hu-HU"/>
              <a:pPr>
                <a:defRPr/>
              </a:pPr>
              <a:t>‹#›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1981525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4A6D6-2375-744E-9BDF-D476BCDA045D}" type="slidenum">
              <a:rPr lang="hu-HU" altLang="hu-HU"/>
              <a:pPr>
                <a:defRPr/>
              </a:pPr>
              <a:t>‹#›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2349497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D85AB-8E14-2642-9D8A-25C33551E15B}" type="slidenum">
              <a:rPr lang="hu-HU" altLang="hu-HU"/>
              <a:pPr>
                <a:defRPr/>
              </a:pPr>
              <a:t>‹#›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3780203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B4DD6-58F2-A64A-BF63-F834A7CE1A06}" type="slidenum">
              <a:rPr lang="hu-HU" altLang="hu-HU"/>
              <a:pPr>
                <a:defRPr/>
              </a:pPr>
              <a:t>‹#›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3619044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77D4F-C518-DE49-AADC-30971135DD3A}" type="slidenum">
              <a:rPr lang="hu-HU" altLang="hu-HU"/>
              <a:pPr>
                <a:defRPr/>
              </a:pPr>
              <a:t>‹#›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3001784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93625-391E-D944-B17F-A9580971EC66}" type="slidenum">
              <a:rPr lang="hu-HU" altLang="hu-HU"/>
              <a:pPr>
                <a:defRPr/>
              </a:pPr>
              <a:t>‹#›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576719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04C48-1642-8E42-8F05-FC5BA0B3BE65}" type="slidenum">
              <a:rPr lang="hu-HU" altLang="hu-HU"/>
              <a:pPr>
                <a:defRPr/>
              </a:pPr>
              <a:t>‹#›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506171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FontTx/>
              <a:buNone/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1FC4798-3B4B-1A48-BFC0-68D02178006C}" type="slidenum">
              <a:rPr lang="hu-HU" altLang="hu-HU"/>
              <a:pPr>
                <a:defRPr/>
              </a:pPr>
              <a:t>‹#›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194620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cid:ii_kcx1x5wk0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48684DD2-8302-41BF-AF2C-93CB996AE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pPr marL="0" indent="0" algn="ctr">
              <a:buNone/>
            </a:pPr>
            <a:endParaRPr lang="hu-HU" sz="4000" b="1" dirty="0">
              <a:solidFill>
                <a:srgbClr val="C00000"/>
              </a:solidFill>
              <a:latin typeface="Algerian" panose="04020705040A02060702" pitchFamily="82" charset="0"/>
            </a:endParaRPr>
          </a:p>
          <a:p>
            <a:pPr marL="0" indent="0" algn="ctr">
              <a:buNone/>
            </a:pPr>
            <a:r>
              <a:rPr lang="hu-HU" sz="4000" b="1" dirty="0">
                <a:solidFill>
                  <a:srgbClr val="C00000"/>
                </a:solidFill>
                <a:latin typeface="Algerian" panose="04020705040A02060702" pitchFamily="82" charset="0"/>
              </a:rPr>
              <a:t>Tisztelt elnökség!</a:t>
            </a:r>
          </a:p>
          <a:p>
            <a:pPr marL="0" indent="0" algn="ctr">
              <a:buNone/>
            </a:pPr>
            <a:r>
              <a:rPr lang="hu-HU" sz="4000" b="1" dirty="0">
                <a:solidFill>
                  <a:srgbClr val="C00000"/>
                </a:solidFill>
                <a:latin typeface="Algerian" panose="04020705040A02060702" pitchFamily="82" charset="0"/>
              </a:rPr>
              <a:t>Kedves Barátaink!</a:t>
            </a:r>
          </a:p>
          <a:p>
            <a:pPr marL="0" indent="0" algn="ctr">
              <a:buNone/>
            </a:pPr>
            <a:endParaRPr lang="hu-HU" sz="4400" b="1" dirty="0">
              <a:solidFill>
                <a:srgbClr val="C00000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hu-HU" sz="4400" b="1" dirty="0">
                <a:solidFill>
                  <a:srgbClr val="C00000"/>
                </a:solidFill>
                <a:latin typeface="+mj-lt"/>
              </a:rPr>
              <a:t>Örülhetünk, hogy a karcagi gimnáziumba járhattunk, és most itt összejöhettünk.</a:t>
            </a:r>
          </a:p>
          <a:p>
            <a:pPr marL="0" indent="0" algn="ctr">
              <a:buNone/>
            </a:pPr>
            <a:r>
              <a:rPr lang="hu-HU" sz="4400" b="1" dirty="0">
                <a:solidFill>
                  <a:srgbClr val="C00000"/>
                </a:solidFill>
                <a:latin typeface="+mj-lt"/>
              </a:rPr>
              <a:t>És örüljünk alábbi sikereinknek,</a:t>
            </a:r>
          </a:p>
          <a:p>
            <a:pPr marL="0" indent="0" algn="ctr">
              <a:buNone/>
            </a:pPr>
            <a:r>
              <a:rPr lang="hu-HU" sz="4400" b="1" dirty="0">
                <a:solidFill>
                  <a:srgbClr val="C00000"/>
                </a:solidFill>
                <a:latin typeface="+mj-lt"/>
              </a:rPr>
              <a:t>de tanuljunk kudarcainkból.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02184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BD14C5A-D57D-4E98-9215-EF311F398901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1" y="0"/>
            <a:ext cx="12100264" cy="731836"/>
          </a:xfrm>
        </p:spPr>
        <p:txBody>
          <a:bodyPr/>
          <a:lstStyle/>
          <a:p>
            <a:r>
              <a:rPr kumimoji="0" lang="hu-HU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2020.1. 9. -Dr. Bartha Júlia néprajzos-turkológus</a:t>
            </a:r>
            <a:endParaRPr lang="hu-HU" dirty="0"/>
          </a:p>
        </p:txBody>
      </p:sp>
      <p:pic>
        <p:nvPicPr>
          <p:cNvPr id="8" name="Tartalom helye 7" descr="A képen szoba látható&#10;&#10;Automatikusan generált leírás">
            <a:extLst>
              <a:ext uri="{FF2B5EF4-FFF2-40B4-BE49-F238E27FC236}">
                <a16:creationId xmlns:a16="http://schemas.microsoft.com/office/drawing/2014/main" id="{D03B441B-C90D-4148-BE85-19A1F5453ACA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1250" y="1204819"/>
            <a:ext cx="3783863" cy="2837897"/>
          </a:xfrm>
        </p:spPr>
      </p:pic>
      <p:pic>
        <p:nvPicPr>
          <p:cNvPr id="3" name="Tartalom helye 2">
            <a:extLst>
              <a:ext uri="{FF2B5EF4-FFF2-40B4-BE49-F238E27FC236}">
                <a16:creationId xmlns:a16="http://schemas.microsoft.com/office/drawing/2014/main" id="{872577BF-5FF1-4A19-A41A-E7C2339721A0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971495" y="731835"/>
            <a:ext cx="5060272" cy="3792813"/>
          </a:xfrm>
          <a:prstGeom prst="rect">
            <a:avLst/>
          </a:prstGeom>
        </p:spPr>
      </p:pic>
      <p:sp>
        <p:nvSpPr>
          <p:cNvPr id="5" name="Tartalom helye 4">
            <a:extLst>
              <a:ext uri="{FF2B5EF4-FFF2-40B4-BE49-F238E27FC236}">
                <a16:creationId xmlns:a16="http://schemas.microsoft.com/office/drawing/2014/main" id="{B17514E8-976E-4403-A08C-1B9649FFB178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0" y="4634144"/>
            <a:ext cx="12192000" cy="2414725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Keleti örökség a Nagykunság népi kultúrájában c. könyve alapján.</a:t>
            </a:r>
          </a:p>
          <a:p>
            <a:pPr marL="0" indent="0">
              <a:buNone/>
            </a:pPr>
            <a:r>
              <a:rPr lang="hu-HU" dirty="0"/>
              <a:t>A turkológiának Karcagon komoly gyökere van, amit Németh Gyula és </a:t>
            </a:r>
            <a:r>
              <a:rPr lang="hu-HU" dirty="0" err="1"/>
              <a:t>Mándoky</a:t>
            </a:r>
            <a:r>
              <a:rPr lang="hu-HU" dirty="0"/>
              <a:t> </a:t>
            </a:r>
            <a:r>
              <a:rPr lang="hu-HU" dirty="0" err="1"/>
              <a:t>Kongur</a:t>
            </a:r>
            <a:r>
              <a:rPr lang="hu-HU" dirty="0"/>
              <a:t> István neve is fémjelez.</a:t>
            </a:r>
          </a:p>
          <a:p>
            <a:pPr marL="0" indent="0">
              <a:buNone/>
            </a:pPr>
            <a:r>
              <a:rPr lang="hu-HU" dirty="0"/>
              <a:t>Júlia eddigi életműve is nagyon gazdag e téren.</a:t>
            </a:r>
          </a:p>
        </p:txBody>
      </p:sp>
    </p:spTree>
    <p:extLst>
      <p:ext uri="{BB962C8B-B14F-4D97-AF65-F5344CB8AC3E}">
        <p14:creationId xmlns:p14="http://schemas.microsoft.com/office/powerpoint/2010/main" val="3163449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20A0653-F7F7-490F-8275-52B08EF6519E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1" y="97655"/>
            <a:ext cx="12192000" cy="634182"/>
          </a:xfrm>
        </p:spPr>
        <p:txBody>
          <a:bodyPr/>
          <a:lstStyle/>
          <a:p>
            <a:r>
              <a:rPr kumimoji="0" lang="hu-HU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2020.2.6. - </a:t>
            </a:r>
            <a:r>
              <a:rPr lang="hu-H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Orvos-Tóth Noémi szakpszichológus</a:t>
            </a:r>
          </a:p>
        </p:txBody>
      </p:sp>
      <p:pic>
        <p:nvPicPr>
          <p:cNvPr id="8" name="Tartalom helye 7" descr="A képen férfi, tartás, nő, kéz látható&#10;&#10;Automatikusan generált leírás">
            <a:extLst>
              <a:ext uri="{FF2B5EF4-FFF2-40B4-BE49-F238E27FC236}">
                <a16:creationId xmlns:a16="http://schemas.microsoft.com/office/drawing/2014/main" id="{A6B6C1B2-EB1A-4248-8152-CE0DCFF0B5E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9615" y="1253154"/>
            <a:ext cx="4170536" cy="3127902"/>
          </a:xfrm>
        </p:spPr>
      </p:pic>
      <p:pic>
        <p:nvPicPr>
          <p:cNvPr id="3" name="Tartalom helye 2">
            <a:extLst>
              <a:ext uri="{FF2B5EF4-FFF2-40B4-BE49-F238E27FC236}">
                <a16:creationId xmlns:a16="http://schemas.microsoft.com/office/drawing/2014/main" id="{A0F97A08-5111-48CD-BAA4-BAEE76A3169B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7448365" y="665405"/>
            <a:ext cx="2968104" cy="4236968"/>
          </a:xfrm>
          <a:prstGeom prst="rect">
            <a:avLst/>
          </a:prstGeom>
        </p:spPr>
      </p:pic>
      <p:sp>
        <p:nvSpPr>
          <p:cNvPr id="5" name="Tartalom helye 4">
            <a:extLst>
              <a:ext uri="{FF2B5EF4-FFF2-40B4-BE49-F238E27FC236}">
                <a16:creationId xmlns:a16="http://schemas.microsoft.com/office/drawing/2014/main" id="{2FE7093C-C97E-4E32-AB9E-9D266EE1A42A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0" y="4820575"/>
            <a:ext cx="12192000" cy="2037426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Örökölt Sors családi sebek és a gyógyulás útjai c. előadása,</a:t>
            </a:r>
          </a:p>
          <a:p>
            <a:pPr marL="0" indent="0">
              <a:buNone/>
            </a:pPr>
            <a:r>
              <a:rPr lang="hu-HU" dirty="0"/>
              <a:t>azonos c. sikerkönyve nyomán arról szólt, hogyan hordozzuk születés előtti körülményeinket is, ami csak transzgenerációs szemlélettel érthető meg és kezelhető.</a:t>
            </a:r>
          </a:p>
        </p:txBody>
      </p:sp>
    </p:spTree>
    <p:extLst>
      <p:ext uri="{BB962C8B-B14F-4D97-AF65-F5344CB8AC3E}">
        <p14:creationId xmlns:p14="http://schemas.microsoft.com/office/powerpoint/2010/main" val="1513037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9D4F65-EC12-41EC-AD53-1DF3CCCFB6EF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0"/>
            <a:ext cx="10972800" cy="665825"/>
          </a:xfrm>
        </p:spPr>
        <p:txBody>
          <a:bodyPr/>
          <a:lstStyle/>
          <a:p>
            <a:r>
              <a:rPr kumimoji="0" lang="hu-HU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2020.3.4. - </a:t>
            </a:r>
            <a:r>
              <a:rPr lang="hu-H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Darányi Mariann meteorológus </a:t>
            </a:r>
          </a:p>
        </p:txBody>
      </p:sp>
      <p:pic>
        <p:nvPicPr>
          <p:cNvPr id="8" name="Tartalom helye 7" descr="A képen beltéri, szoba, férfi, ülő látható&#10;&#10;Automatikusan generált leírás">
            <a:extLst>
              <a:ext uri="{FF2B5EF4-FFF2-40B4-BE49-F238E27FC236}">
                <a16:creationId xmlns:a16="http://schemas.microsoft.com/office/drawing/2014/main" id="{D73994C0-68F8-49FF-B959-B54A598BFC6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7710" y="924019"/>
            <a:ext cx="2781670" cy="2086252"/>
          </a:xfrm>
        </p:spPr>
      </p:pic>
      <p:pic>
        <p:nvPicPr>
          <p:cNvPr id="3" name="Tartalom helye 2">
            <a:extLst>
              <a:ext uri="{FF2B5EF4-FFF2-40B4-BE49-F238E27FC236}">
                <a16:creationId xmlns:a16="http://schemas.microsoft.com/office/drawing/2014/main" id="{BBE881D6-1889-4BFE-8CAA-7AE95C13BA51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 rotWithShape="1">
          <a:blip r:embed="rId3"/>
          <a:srcRect l="10829" r="31532" b="16753"/>
          <a:stretch/>
        </p:blipFill>
        <p:spPr>
          <a:xfrm>
            <a:off x="2086251" y="648808"/>
            <a:ext cx="3355761" cy="2726187"/>
          </a:xfrm>
          <a:prstGeom prst="rect">
            <a:avLst/>
          </a:prstGeom>
        </p:spPr>
      </p:pic>
      <p:sp>
        <p:nvSpPr>
          <p:cNvPr id="5" name="Tartalom helye 4">
            <a:extLst>
              <a:ext uri="{FF2B5EF4-FFF2-40B4-BE49-F238E27FC236}">
                <a16:creationId xmlns:a16="http://schemas.microsoft.com/office/drawing/2014/main" id="{812CD1D4-1EE9-4297-B2CD-1E35325D8077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0" y="3429000"/>
            <a:ext cx="12192000" cy="3429000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a rendkívüli mennyiségű adattárolás </a:t>
            </a:r>
          </a:p>
          <a:p>
            <a:pPr marL="0" indent="0">
              <a:buNone/>
            </a:pPr>
            <a:r>
              <a:rPr lang="hu-HU" dirty="0"/>
              <a:t>(bonyolult térképek növekvő kapacitású számítógépeken),</a:t>
            </a:r>
          </a:p>
          <a:p>
            <a:pPr marL="0" indent="0">
              <a:buNone/>
            </a:pPr>
            <a:r>
              <a:rPr lang="hu-HU" dirty="0"/>
              <a:t>komplikált adatfeldolgozás (differenciálegyenletekkel),</a:t>
            </a:r>
          </a:p>
          <a:p>
            <a:pPr marL="0" indent="0">
              <a:buNone/>
            </a:pPr>
            <a:r>
              <a:rPr lang="hu-HU" dirty="0"/>
              <a:t>Eredménye mindennapjaink szokásos előrejelzései, valamint </a:t>
            </a:r>
          </a:p>
          <a:p>
            <a:pPr marL="0" indent="0">
              <a:buNone/>
            </a:pPr>
            <a:r>
              <a:rPr lang="hu-HU" dirty="0"/>
              <a:t>figyelmeztető jelzések az élet- és vagyonvédelem területeire 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3C983495-898C-47EE-8621-0F56C05733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344357" y="665825"/>
            <a:ext cx="6847643" cy="2692154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Olyan, mint az időjárás c. előadása:</a:t>
            </a:r>
          </a:p>
          <a:p>
            <a:pPr marL="0" indent="0">
              <a:buNone/>
            </a:pPr>
            <a:r>
              <a:rPr lang="hu-HU" dirty="0"/>
              <a:t>a régi megfigyelések feldolgozása,</a:t>
            </a:r>
          </a:p>
          <a:p>
            <a:pPr marL="0" indent="0">
              <a:buNone/>
            </a:pPr>
            <a:r>
              <a:rPr lang="hu-HU" dirty="0"/>
              <a:t>a korszerűsödő adatgyűjtés </a:t>
            </a:r>
          </a:p>
          <a:p>
            <a:pPr marL="0" indent="0">
              <a:buNone/>
            </a:pPr>
            <a:r>
              <a:rPr lang="hu-HU" dirty="0"/>
              <a:t>(felszíni, magaslégköri, radar, műhold),</a:t>
            </a:r>
          </a:p>
        </p:txBody>
      </p:sp>
    </p:spTree>
    <p:extLst>
      <p:ext uri="{BB962C8B-B14F-4D97-AF65-F5344CB8AC3E}">
        <p14:creationId xmlns:p14="http://schemas.microsoft.com/office/powerpoint/2010/main" val="1283720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2A08592-3798-46E6-BB42-DE44E91DC00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0"/>
            <a:ext cx="10972800" cy="861134"/>
          </a:xfrm>
        </p:spPr>
        <p:txBody>
          <a:bodyPr/>
          <a:lstStyle/>
          <a:p>
            <a:r>
              <a:rPr lang="hu-H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Szinvonal - Járvány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4547CD3-52DE-424D-9574-0B57CAA27CF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1038687"/>
            <a:ext cx="12192000" cy="6019061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Igyekeztem vonzó előadássorozatot összeállítani,</a:t>
            </a:r>
          </a:p>
          <a:p>
            <a:pPr marL="0" indent="0">
              <a:buNone/>
            </a:pPr>
            <a:r>
              <a:rPr lang="hu-HU" dirty="0"/>
              <a:t>aminek színvonala visszaigazolást nyert.</a:t>
            </a:r>
          </a:p>
          <a:p>
            <a:pPr marL="0" indent="0">
              <a:buNone/>
            </a:pPr>
            <a:r>
              <a:rPr lang="hu-HU" dirty="0"/>
              <a:t>Javaslatomra Vass István Zoltán a </a:t>
            </a:r>
            <a:r>
              <a:rPr lang="hu-HU" dirty="0" err="1"/>
              <a:t>KarcFm</a:t>
            </a:r>
            <a:r>
              <a:rPr lang="hu-HU" dirty="0"/>
              <a:t> rádióban neves emberekkel készített Kódex nevű sorozatában megszólaltatta:</a:t>
            </a:r>
          </a:p>
          <a:p>
            <a:pPr marL="0" indent="0">
              <a:buNone/>
            </a:pPr>
            <a:r>
              <a:rPr lang="hu-HU" dirty="0" err="1"/>
              <a:t>Bráda</a:t>
            </a:r>
            <a:r>
              <a:rPr lang="hu-HU" dirty="0"/>
              <a:t> Tibort és Dr. Bartha Júliát is</a:t>
            </a:r>
          </a:p>
          <a:p>
            <a:pPr marL="0" indent="0">
              <a:buNone/>
            </a:pPr>
            <a:r>
              <a:rPr lang="hu-HU" dirty="0"/>
              <a:t>  </a:t>
            </a:r>
          </a:p>
          <a:p>
            <a:pPr marL="0" indent="0">
              <a:buNone/>
            </a:pPr>
            <a:r>
              <a:rPr lang="hu-HU" dirty="0"/>
              <a:t>Az összeállított, igényes, színes programunk azonban sajnos a járvány miatt áprilistól már nem folytatódhatott.</a:t>
            </a:r>
          </a:p>
        </p:txBody>
      </p:sp>
    </p:spTree>
    <p:extLst>
      <p:ext uri="{BB962C8B-B14F-4D97-AF65-F5344CB8AC3E}">
        <p14:creationId xmlns:p14="http://schemas.microsoft.com/office/powerpoint/2010/main" val="1616261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DB6FBFD-97E4-49C9-BC4A-74BE9137A5E1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0" y="0"/>
            <a:ext cx="12192000" cy="517655"/>
          </a:xfrm>
        </p:spPr>
        <p:txBody>
          <a:bodyPr/>
          <a:lstStyle/>
          <a:p>
            <a:r>
              <a:rPr lang="hu-H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Major László emléktáblája maradék pénzéből </a:t>
            </a:r>
          </a:p>
        </p:txBody>
      </p:sp>
      <p:pic>
        <p:nvPicPr>
          <p:cNvPr id="13" name="Tartalom helye 12" descr="A képen étel, asztal látható&#10;&#10;Automatikusan generált leírás">
            <a:extLst>
              <a:ext uri="{FF2B5EF4-FFF2-40B4-BE49-F238E27FC236}">
                <a16:creationId xmlns:a16="http://schemas.microsoft.com/office/drawing/2014/main" id="{D160610E-AE84-4833-8BAB-09A6F299E6D0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8" t="29223" r="7489" b="6077"/>
          <a:stretch/>
        </p:blipFill>
        <p:spPr>
          <a:xfrm>
            <a:off x="2717776" y="578731"/>
            <a:ext cx="9484434" cy="3904491"/>
          </a:xfrm>
        </p:spPr>
      </p:pic>
      <p:sp>
        <p:nvSpPr>
          <p:cNvPr id="5" name="Tartalom helye 4">
            <a:extLst>
              <a:ext uri="{FF2B5EF4-FFF2-40B4-BE49-F238E27FC236}">
                <a16:creationId xmlns:a16="http://schemas.microsoft.com/office/drawing/2014/main" id="{359F9AAA-C5B7-4634-8A15-6A4907F4CD74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-1" y="4607511"/>
            <a:ext cx="12191999" cy="2250490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A 2012-es emléktábla maradék pénzéből </a:t>
            </a:r>
            <a:r>
              <a:rPr lang="hu-HU" dirty="0" err="1"/>
              <a:t>Kisari</a:t>
            </a:r>
            <a:r>
              <a:rPr lang="hu-HU" dirty="0"/>
              <a:t> Katalin igh. segítségével évről-évre jutalomkönyvet és szép emléklapot kapnak a legjobb matematikusok. Kiemelkedő teljesítményükért idén 8 tanúló részesült ebben a kitüntetésben.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11" name="Tartalom helye 10" descr="A képen szöveg, régi, férfi látható&#10;&#10;Automatikusan generált leírás">
            <a:extLst>
              <a:ext uri="{FF2B5EF4-FFF2-40B4-BE49-F238E27FC236}">
                <a16:creationId xmlns:a16="http://schemas.microsoft.com/office/drawing/2014/main" id="{81B49D46-4250-4501-9A6F-B491F689AE39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1" y="578732"/>
            <a:ext cx="2618706" cy="4028779"/>
          </a:xfrm>
        </p:spPr>
      </p:pic>
    </p:spTree>
    <p:extLst>
      <p:ext uri="{BB962C8B-B14F-4D97-AF65-F5344CB8AC3E}">
        <p14:creationId xmlns:p14="http://schemas.microsoft.com/office/powerpoint/2010/main" val="3967452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A4D95DE-0250-4949-BB74-C5394DC8F339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0"/>
            <a:ext cx="10972800" cy="577049"/>
          </a:xfrm>
        </p:spPr>
        <p:txBody>
          <a:bodyPr/>
          <a:lstStyle/>
          <a:p>
            <a:r>
              <a:rPr kumimoji="0" lang="hu-HU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56-os emlékmű maradék pénzéből</a:t>
            </a:r>
            <a:endParaRPr lang="hu-HU" dirty="0"/>
          </a:p>
        </p:txBody>
      </p:sp>
      <p:pic>
        <p:nvPicPr>
          <p:cNvPr id="13" name="Tartalom helye 12" descr="A képen személy, állás, férfi, tartás látható&#10;&#10;Automatikusan generált leírás">
            <a:extLst>
              <a:ext uri="{FF2B5EF4-FFF2-40B4-BE49-F238E27FC236}">
                <a16:creationId xmlns:a16="http://schemas.microsoft.com/office/drawing/2014/main" id="{F6994BF7-933C-4BEE-AAE3-CA059B2A5520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567" y="754796"/>
            <a:ext cx="3347278" cy="5015689"/>
          </a:xfrm>
        </p:spPr>
      </p:pic>
      <p:sp>
        <p:nvSpPr>
          <p:cNvPr id="5" name="Tartalom helye 4">
            <a:extLst>
              <a:ext uri="{FF2B5EF4-FFF2-40B4-BE49-F238E27FC236}">
                <a16:creationId xmlns:a16="http://schemas.microsoft.com/office/drawing/2014/main" id="{272692E5-FE36-4422-B90F-8367B7502187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960093" y="685465"/>
            <a:ext cx="5231906" cy="6172536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Az 56-os emlékmű maradék pénzének terhére Tóth Barna ig. úr segítségével pályázatot írtunk ki.</a:t>
            </a:r>
          </a:p>
          <a:p>
            <a:pPr marL="0" indent="0">
              <a:buNone/>
            </a:pPr>
            <a:r>
              <a:rPr lang="hu-HU" dirty="0"/>
              <a:t>Győztese </a:t>
            </a:r>
            <a:r>
              <a:rPr lang="hu-HU" dirty="0" err="1"/>
              <a:t>Cséti</a:t>
            </a:r>
            <a:r>
              <a:rPr lang="hu-HU" dirty="0"/>
              <a:t> Máté 11. B osztályos tanuló „Kivonatok  az 1956-os forradalom és szabadságharc karcagi történéseiből” c. dolgozata.</a:t>
            </a:r>
          </a:p>
          <a:p>
            <a:pPr marL="0" indent="0">
              <a:buNone/>
            </a:pPr>
            <a:r>
              <a:rPr lang="hu-HU" dirty="0"/>
              <a:t>Gratulálunk a </a:t>
            </a:r>
            <a:r>
              <a:rPr lang="hu-HU" dirty="0" err="1"/>
              <a:t>díjazottak</a:t>
            </a:r>
            <a:r>
              <a:rPr lang="hu-HU" dirty="0"/>
              <a:t> felkészítőiknek.</a:t>
            </a:r>
          </a:p>
        </p:txBody>
      </p:sp>
      <p:pic>
        <p:nvPicPr>
          <p:cNvPr id="11" name="Tartalom helye 10">
            <a:extLst>
              <a:ext uri="{FF2B5EF4-FFF2-40B4-BE49-F238E27FC236}">
                <a16:creationId xmlns:a16="http://schemas.microsoft.com/office/drawing/2014/main" id="{5BB80BA0-F353-4149-9645-6EB8588FFE5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9"/>
          <a:stretch/>
        </p:blipFill>
        <p:spPr>
          <a:xfrm>
            <a:off x="-257454" y="754797"/>
            <a:ext cx="3950565" cy="6172537"/>
          </a:xfrm>
        </p:spPr>
      </p:pic>
    </p:spTree>
    <p:extLst>
      <p:ext uri="{BB962C8B-B14F-4D97-AF65-F5344CB8AC3E}">
        <p14:creationId xmlns:p14="http://schemas.microsoft.com/office/powerpoint/2010/main" val="2489705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CBF9BB-12B9-4E5B-829C-E65ABBAA9E21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-1" y="0"/>
            <a:ext cx="12191999" cy="539262"/>
          </a:xfrm>
        </p:spPr>
        <p:txBody>
          <a:bodyPr/>
          <a:lstStyle/>
          <a:p>
            <a:r>
              <a:rPr lang="hu-H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Király Csaba pénzforgalmi jelentése 2019-ről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895A3E5-7ECB-4CB2-887D-EC28494843D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" y="539262"/>
            <a:ext cx="6095999" cy="6318738"/>
          </a:xfrm>
        </p:spPr>
        <p:txBody>
          <a:bodyPr/>
          <a:lstStyle/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b="1" dirty="0">
                <a:latin typeface="Calibri" panose="020F0502020204030204" pitchFamily="34" charset="0"/>
                <a:cs typeface="Times New Roman" panose="02020603050405020304" pitchFamily="18" charset="0"/>
              </a:rPr>
              <a:t>Bevételek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latin typeface="Calibri" panose="020F0502020204030204" pitchFamily="34" charset="0"/>
                <a:cs typeface="Times New Roman" panose="02020603050405020304" pitchFamily="18" charset="0"/>
              </a:rPr>
              <a:t>Áthozat 2018 évről: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err="1">
                <a:latin typeface="Calibri" panose="020F0502020204030204" pitchFamily="34" charset="0"/>
                <a:cs typeface="Times New Roman" panose="02020603050405020304" pitchFamily="18" charset="0"/>
              </a:rPr>
              <a:t>UniCredit</a:t>
            </a:r>
            <a:r>
              <a:rPr lang="hu-HU" dirty="0">
                <a:latin typeface="Calibri" panose="020F0502020204030204" pitchFamily="34" charset="0"/>
                <a:cs typeface="Times New Roman" panose="02020603050405020304" pitchFamily="18" charset="0"/>
              </a:rPr>
              <a:t> Bank nyitó egyenleg                                                                               				 69.619.-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latin typeface="Calibri" panose="020F0502020204030204" pitchFamily="34" charset="0"/>
                <a:cs typeface="Times New Roman" panose="02020603050405020304" pitchFamily="18" charset="0"/>
              </a:rPr>
              <a:t>Készpénz                        37.381.-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latin typeface="Calibri" panose="020F0502020204030204" pitchFamily="34" charset="0"/>
                <a:cs typeface="Times New Roman" panose="02020603050405020304" pitchFamily="18" charset="0"/>
              </a:rPr>
              <a:t>Tagsági díj (51 fő)         25.500.-Adomány                        69.500.- Ebéd fizetés.                  30.000.-     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b="1">
                <a:latin typeface="Calibri" panose="020F0502020204030204" pitchFamily="34" charset="0"/>
                <a:cs typeface="Times New Roman" panose="02020603050405020304" pitchFamily="18" charset="0"/>
              </a:rPr>
              <a:t>Összesen                      232.000</a:t>
            </a:r>
            <a:r>
              <a:rPr lang="hu-HU" b="1" dirty="0">
                <a:latin typeface="Calibri" panose="020F0502020204030204" pitchFamily="34" charset="0"/>
                <a:cs typeface="Times New Roman" panose="02020603050405020304" pitchFamily="18" charset="0"/>
              </a:rPr>
              <a:t>.-</a:t>
            </a:r>
            <a:r>
              <a:rPr lang="hu-HU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DEE13F0A-0AEA-450F-B44F-8CDA35402929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096000" y="539262"/>
            <a:ext cx="6096000" cy="6318738"/>
          </a:xfrm>
        </p:spPr>
        <p:txBody>
          <a:bodyPr/>
          <a:lstStyle/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Kiadások</a:t>
            </a:r>
            <a:endParaRPr lang="hu-HU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U.C.</a:t>
            </a:r>
            <a:r>
              <a:rPr lang="hu-HU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Bank</a:t>
            </a:r>
            <a:r>
              <a:rPr lang="hu-HU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költség	28.917.-Működési költség        10.430.- Októberi koszorúzás    45.500.-Étkeztetés                      30.000.-</a:t>
            </a:r>
            <a:r>
              <a:rPr lang="hu-H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hu-HU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evelezés                          3.490.-Honlap költség                4.064.-Emléktábla		   1.000.-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(Ádám Sándor </a:t>
            </a:r>
            <a:r>
              <a:rPr lang="hu-HU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tagdíj+emléktábla</a:t>
            </a:r>
            <a:r>
              <a:rPr lang="hu-HU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Összesen                      123.401.-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56625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B8ECEEA-72E9-4562-90E3-375A8CF87CC6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64655"/>
            <a:ext cx="10972800" cy="627803"/>
          </a:xfrm>
        </p:spPr>
        <p:txBody>
          <a:bodyPr/>
          <a:lstStyle/>
          <a:p>
            <a:r>
              <a:rPr lang="hu-H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Záró egyenleg</a:t>
            </a:r>
          </a:p>
        </p:txBody>
      </p:sp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1F0B3CD0-1A2C-43EA-B7A4-A64F82D9BBD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t="42009" r="76441" b="30094"/>
          <a:stretch/>
        </p:blipFill>
        <p:spPr>
          <a:xfrm>
            <a:off x="124420" y="969818"/>
            <a:ext cx="4820441" cy="4933949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7667F6A6-0AA4-42A6-AF42-E2CBF9021BCF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5007006" y="969818"/>
            <a:ext cx="7060573" cy="5888182"/>
          </a:xfrm>
        </p:spPr>
        <p:txBody>
          <a:bodyPr/>
          <a:lstStyle/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Egyenleg                                      </a:t>
            </a:r>
            <a:endParaRPr lang="hu-H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Bevételek                      232.000.-</a:t>
            </a:r>
            <a:endParaRPr lang="hu-H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Kiadások                        123.401.- </a:t>
            </a:r>
            <a:endParaRPr lang="hu-H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Átvitel 2020 évre:</a:t>
            </a:r>
            <a:endParaRPr lang="hu-H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UniCredit</a:t>
            </a:r>
            <a:r>
              <a:rPr lang="hu-HU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bank nyitó    46.898.-</a:t>
            </a:r>
            <a:endParaRPr lang="hu-H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Készpénz                         61.701.</a:t>
            </a:r>
            <a:endParaRPr lang="hu-H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u-HU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u-HU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2020.06.29.                                                 Király Csaba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17452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0E39666-5989-4907-8367-782F71941357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-1" y="1"/>
            <a:ext cx="12071927" cy="513372"/>
          </a:xfrm>
        </p:spPr>
        <p:txBody>
          <a:bodyPr/>
          <a:lstStyle/>
          <a:p>
            <a:r>
              <a:rPr lang="hu-H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FB jelentés a 2019-es pénzügyi tevékenységről</a:t>
            </a:r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FF79597D-8003-4147-895C-174DC0C8482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-1" y="594803"/>
            <a:ext cx="12192001" cy="6263195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A gazdaságivezető által rendelkezésre bocsátott Pénzforgalmi Jelentés és éves alapbizonylatok szerinti számszerű adtok: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sz="3200" b="1" dirty="0">
                <a:latin typeface="Calibri" panose="020F0502020204030204" pitchFamily="34" charset="0"/>
                <a:cs typeface="Times New Roman" panose="02020603050405020304" pitchFamily="18" charset="0"/>
              </a:rPr>
              <a:t>Bevételek: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Előző évről 107.000 Ft állt rendelkezésre,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ehhez folyt be a tárgyévi tagdíj 25.500 Ft és az adomány 67.500 Ft.</a:t>
            </a:r>
          </a:p>
          <a:p>
            <a:pPr marL="0" indent="0">
              <a:spcBef>
                <a:spcPct val="0"/>
              </a:spcBef>
              <a:buNone/>
            </a:pPr>
            <a:r>
              <a:rPr lang="hu-HU" altLang="hu-HU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Így tárgy évben összesen 200.000 Ft.-</a:t>
            </a:r>
            <a:r>
              <a:rPr lang="hu-HU" altLang="hu-HU" sz="3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al</a:t>
            </a:r>
            <a:r>
              <a:rPr lang="hu-HU" altLang="hu-HU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 gazdálkodhattunk.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Tagsági díjat 51 fő fizetett,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megegyezően az előző évvel.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Adomány címén 9.000 Ft-tal több érkezett,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mint előző évben.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B3F85B0B-FF2E-4882-BEAF-731BBDF395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185" t="31250" r="32407" b="55417"/>
          <a:stretch/>
        </p:blipFill>
        <p:spPr>
          <a:xfrm>
            <a:off x="9658905" y="3228486"/>
            <a:ext cx="2533095" cy="362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42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8DDF76B-9517-410A-B146-CA96AFA46CE4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0"/>
            <a:ext cx="10972800" cy="731836"/>
          </a:xfrm>
        </p:spPr>
        <p:txBody>
          <a:bodyPr/>
          <a:lstStyle/>
          <a:p>
            <a:r>
              <a:rPr lang="hu-H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FB következtetése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EC87731-BD7F-411D-8A2E-257760F4D77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731836"/>
            <a:ext cx="12192000" cy="6126164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sz="3200" b="1" dirty="0">
                <a:latin typeface="Calibri" panose="020F0502020204030204" pitchFamily="34" charset="0"/>
                <a:cs typeface="Times New Roman" panose="02020603050405020304" pitchFamily="18" charset="0"/>
              </a:rPr>
              <a:t>Költségek, ráfordítások: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Bank költség csaknem fillérre azonos az előző évivel.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Működési költség címen irodaszerek ,egyéb apróbb vásárlás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Októberi koszorúzásra 7.000 Ft-tal többet költöttünk, mint tavaly.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Posta költség hasonló nagyságú, mint előző évben.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Honlap költségnél 8.000 Ft megtakarítás jelentkezett.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Összefoglalva: Bevétel:200.000 - Kiadás :123.401 = 106.599 Ft.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a pénzeszköz, amelyet 2020 évre hoztunk át.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sz="3200" b="1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 Baráti Kör pénzgazdálkodása takarékos, a pénzkezelés megbízható,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b="1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hu-HU" altLang="hu-HU" sz="3200" b="1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bizonylatok tartalmi és alaki szempontból szabályosak. </a:t>
            </a:r>
          </a:p>
          <a:p>
            <a:pPr marL="0" indent="0">
              <a:buNone/>
            </a:pPr>
            <a:r>
              <a:rPr lang="hu-HU" dirty="0"/>
              <a:t>Budapest, 2020.júl.9.</a:t>
            </a:r>
          </a:p>
          <a:p>
            <a:pPr marL="0" indent="0">
              <a:buNone/>
            </a:pPr>
            <a:r>
              <a:rPr lang="hu-HU" dirty="0"/>
              <a:t>Kovács Gézáné</a:t>
            </a:r>
          </a:p>
        </p:txBody>
      </p:sp>
    </p:spTree>
    <p:extLst>
      <p:ext uri="{BB962C8B-B14F-4D97-AF65-F5344CB8AC3E}">
        <p14:creationId xmlns:p14="http://schemas.microsoft.com/office/powerpoint/2010/main" val="2988742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7D6F19A-ACA5-4321-8430-D8911E5C7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11833"/>
          </a:xfrm>
        </p:spPr>
        <p:txBody>
          <a:bodyPr/>
          <a:lstStyle/>
          <a:p>
            <a:br>
              <a:rPr kumimoji="0" lang="hu-HU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lgerian" panose="04020705040A02060702" pitchFamily="82" charset="0"/>
                <a:ea typeface="+mj-ea"/>
                <a:cs typeface="+mj-cs"/>
              </a:rPr>
            </a:br>
            <a:br>
              <a:rPr kumimoji="0" lang="hu-HU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lgerian" panose="04020705040A02060702" pitchFamily="82" charset="0"/>
                <a:ea typeface="+mj-ea"/>
                <a:cs typeface="+mj-cs"/>
              </a:rPr>
            </a:br>
            <a:br>
              <a:rPr kumimoji="0" lang="hu-HU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lang="hu-HU" b="1" dirty="0">
                <a:solidFill>
                  <a:srgbClr val="C00000"/>
                </a:solidFill>
                <a:latin typeface="Algerian" panose="04020705040A02060702" pitchFamily="82" charset="0"/>
              </a:rPr>
              <a:t>beszámoló</a:t>
            </a:r>
            <a:br>
              <a:rPr lang="hu-HU" b="1" dirty="0">
                <a:solidFill>
                  <a:srgbClr val="C00000"/>
                </a:solidFill>
                <a:latin typeface="Algerian" panose="04020705040A02060702" pitchFamily="82" charset="0"/>
              </a:rPr>
            </a:br>
            <a:br>
              <a:rPr kumimoji="0" lang="hu-HU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hu-HU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a                 Karcagi Öregdiákok </a:t>
            </a:r>
            <a:r>
              <a:rPr lang="hu-HU" b="1" dirty="0">
                <a:solidFill>
                  <a:srgbClr val="C00000"/>
                </a:solidFill>
              </a:rPr>
              <a:t>B</a:t>
            </a:r>
            <a:r>
              <a:rPr kumimoji="0" lang="hu-HU" sz="4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aráti</a:t>
            </a:r>
            <a:r>
              <a:rPr kumimoji="0" lang="hu-HU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r>
              <a:rPr lang="hu-HU" b="1" dirty="0">
                <a:solidFill>
                  <a:srgbClr val="C00000"/>
                </a:solidFill>
              </a:rPr>
              <a:t>K</a:t>
            </a:r>
            <a:r>
              <a:rPr kumimoji="0" lang="hu-HU" sz="4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öre</a:t>
            </a:r>
            <a:br>
              <a:rPr kumimoji="0" lang="hu-HU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</a:br>
            <a:br>
              <a:rPr kumimoji="0" lang="hu-HU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hu-HU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2019/2020 évéről,</a:t>
            </a:r>
            <a:br>
              <a:rPr kumimoji="0" lang="hu-HU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lang="hu-HU" b="1" dirty="0">
                <a:solidFill>
                  <a:srgbClr val="C00000"/>
                </a:solidFill>
              </a:rPr>
              <a:t>v</a:t>
            </a:r>
            <a:r>
              <a:rPr kumimoji="0" lang="hu-HU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alamint a 2020/2021 évi programról,</a:t>
            </a:r>
            <a:br>
              <a:rPr kumimoji="0" lang="hu-HU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hu-HU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és </a:t>
            </a:r>
            <a:r>
              <a:rPr lang="hu-HU" b="1" dirty="0">
                <a:solidFill>
                  <a:srgbClr val="C00000"/>
                </a:solidFill>
              </a:rPr>
              <a:t>a további </a:t>
            </a:r>
            <a:r>
              <a:rPr lang="hu-HU" b="1">
                <a:solidFill>
                  <a:srgbClr val="C00000"/>
                </a:solidFill>
              </a:rPr>
              <a:t>napirendi témák </a:t>
            </a:r>
            <a:r>
              <a:rPr lang="hu-HU" b="1" dirty="0">
                <a:solidFill>
                  <a:srgbClr val="C00000"/>
                </a:solidFill>
              </a:rPr>
              <a:t>felvezetése</a:t>
            </a:r>
            <a:r>
              <a:rPr kumimoji="0" lang="hu-HU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.</a:t>
            </a:r>
            <a:br>
              <a:rPr kumimoji="0" lang="hu-HU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</a:br>
            <a:br>
              <a:rPr kumimoji="0" lang="hu-HU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lgerian" panose="04020705040A02060702" pitchFamily="82" charset="0"/>
                <a:ea typeface="+mj-ea"/>
                <a:cs typeface="+mj-cs"/>
              </a:rPr>
            </a:br>
            <a:br>
              <a:rPr kumimoji="0" lang="hu-HU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lgerian" panose="04020705040A02060702" pitchFamily="82" charset="0"/>
                <a:ea typeface="+mj-ea"/>
                <a:cs typeface="+mj-cs"/>
              </a:rPr>
            </a:br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8298C059-A663-467A-A708-809025676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27" y="2202120"/>
            <a:ext cx="11397673" cy="110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88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464A503-7493-40DD-A4D3-24D994409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43379"/>
          </a:xfrm>
        </p:spPr>
        <p:txBody>
          <a:bodyPr/>
          <a:lstStyle/>
          <a:p>
            <a:r>
              <a:rPr lang="hu-HU" b="1">
                <a:solidFill>
                  <a:srgbClr val="C00000"/>
                </a:solidFill>
                <a:latin typeface="Algerian" panose="04020705040A02060702" pitchFamily="82" charset="0"/>
              </a:rPr>
              <a:t>2020/2021 </a:t>
            </a:r>
            <a:r>
              <a:rPr kumimoji="0" lang="hu-HU" sz="4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lgerian" panose="04020705040A02060702" pitchFamily="82" charset="0"/>
                <a:ea typeface="+mj-ea"/>
                <a:cs typeface="+mj-cs"/>
              </a:rPr>
              <a:t>program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56E6259-216A-4CAE-A661-0FD752674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736847"/>
            <a:ext cx="12192000" cy="6121153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Mai alkalmunk is ennek része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6D222AD-5CD6-4A18-A0B6-58081B207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0956"/>
            <a:ext cx="5406501" cy="5406501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33CD918D-B807-411D-8046-96F4E1F68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92205"/>
            <a:ext cx="6055512" cy="621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85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9C2BC33-C1D8-4D27-8942-491C929B61AB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0" y="0"/>
            <a:ext cx="12192000" cy="798990"/>
          </a:xfrm>
        </p:spPr>
        <p:txBody>
          <a:bodyPr/>
          <a:lstStyle/>
          <a:p>
            <a:r>
              <a:rPr lang="hu-H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további, budapesti rendezvényeink helyszíne</a:t>
            </a: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83EC4523-02F0-4F9D-A365-CA4DA182423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20311" t="8217" b="17067"/>
          <a:stretch/>
        </p:blipFill>
        <p:spPr>
          <a:xfrm>
            <a:off x="609600" y="733422"/>
            <a:ext cx="5968753" cy="3147875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169A56BA-60BA-4764-AA1E-08752414DB52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AB3CDE01-FBA3-4A2F-A0D4-79D6BB42FE2F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0" y="3938589"/>
            <a:ext cx="12192000" cy="2919411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Kovács Pál reaktorfizikus államtitkár jóvoltából fővárosi rendezvényeink jövőbeni, remélhetőleg hosszútávú helyszíne:</a:t>
            </a:r>
          </a:p>
          <a:p>
            <a:pPr marL="0" indent="0">
              <a:buNone/>
            </a:pPr>
            <a:r>
              <a:rPr lang="hu-HU" dirty="0"/>
              <a:t>A Paksi Atomerőmű Kapacitásának Fenntartásáért Felelős Államtitkári Titkárság                                                                             1055 Budapest, Bihari János u. 5.</a:t>
            </a:r>
          </a:p>
        </p:txBody>
      </p:sp>
    </p:spTree>
    <p:extLst>
      <p:ext uri="{BB962C8B-B14F-4D97-AF65-F5344CB8AC3E}">
        <p14:creationId xmlns:p14="http://schemas.microsoft.com/office/powerpoint/2010/main" val="10914731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A754F6-9C60-4F77-A916-E432B4BAFB38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-1" y="0"/>
            <a:ext cx="12191999" cy="765781"/>
          </a:xfrm>
        </p:spPr>
        <p:txBody>
          <a:bodyPr/>
          <a:lstStyle/>
          <a:p>
            <a:r>
              <a:rPr kumimoji="0" lang="hu-HU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2020.11.5. – Kovács </a:t>
            </a:r>
            <a:r>
              <a:rPr lang="hu-H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kumimoji="0" lang="hu-HU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ál </a:t>
            </a:r>
            <a:r>
              <a:rPr lang="hu-H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államtitkár</a:t>
            </a:r>
            <a:endParaRPr lang="hu-HU" dirty="0"/>
          </a:p>
        </p:txBody>
      </p:sp>
      <p:pic>
        <p:nvPicPr>
          <p:cNvPr id="10" name="Tartalom helye 9" descr="A képen személy, férfi, öltöny, beltéri látható&#10;&#10;Automatikusan generált leírás">
            <a:extLst>
              <a:ext uri="{FF2B5EF4-FFF2-40B4-BE49-F238E27FC236}">
                <a16:creationId xmlns:a16="http://schemas.microsoft.com/office/drawing/2014/main" id="{5BE5058A-5592-4790-9D42-C3D072FCD70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10" y="765781"/>
            <a:ext cx="3346881" cy="4534951"/>
          </a:xfrm>
        </p:spPr>
      </p:pic>
      <p:pic>
        <p:nvPicPr>
          <p:cNvPr id="3" name="Tartalom helye 2">
            <a:extLst>
              <a:ext uri="{FF2B5EF4-FFF2-40B4-BE49-F238E27FC236}">
                <a16:creationId xmlns:a16="http://schemas.microsoft.com/office/drawing/2014/main" id="{0C3AF5B4-C5E9-4F56-B488-DD4F04154403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5064369" y="765781"/>
            <a:ext cx="6388040" cy="4534951"/>
          </a:xfrm>
          <a:prstGeom prst="rect">
            <a:avLst/>
          </a:prstGeom>
        </p:spPr>
      </p:pic>
      <p:sp>
        <p:nvSpPr>
          <p:cNvPr id="5" name="Tartalom helye 4">
            <a:extLst>
              <a:ext uri="{FF2B5EF4-FFF2-40B4-BE49-F238E27FC236}">
                <a16:creationId xmlns:a16="http://schemas.microsoft.com/office/drawing/2014/main" id="{1BC3FB20-041C-43D6-B1CD-9F603B48E29E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0" y="5619565"/>
            <a:ext cx="12192000" cy="1238435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A vendéglátónk előadása:</a:t>
            </a:r>
          </a:p>
          <a:p>
            <a:pPr marL="0" indent="0">
              <a:buNone/>
            </a:pPr>
            <a:r>
              <a:rPr lang="hu-HU" dirty="0">
                <a:solidFill>
                  <a:srgbClr val="C00000"/>
                </a:solidFill>
              </a:rPr>
              <a:t>A Paksi 2. projekt aktuális helyzetéről.</a:t>
            </a:r>
          </a:p>
        </p:txBody>
      </p:sp>
      <p:sp>
        <p:nvSpPr>
          <p:cNvPr id="6" name="Tartalom helye 3">
            <a:extLst>
              <a:ext uri="{FF2B5EF4-FFF2-40B4-BE49-F238E27FC236}">
                <a16:creationId xmlns:a16="http://schemas.microsoft.com/office/drawing/2014/main" id="{6CE30B56-C683-47FF-B6F0-F737EFCE8D0C}"/>
              </a:ext>
            </a:extLst>
          </p:cNvPr>
          <p:cNvSpPr txBox="1">
            <a:spLocks/>
          </p:cNvSpPr>
          <p:nvPr/>
        </p:nvSpPr>
        <p:spPr bwMode="auto">
          <a:xfrm>
            <a:off x="6322646" y="0"/>
            <a:ext cx="5384800" cy="218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hu-HU" kern="0" dirty="0"/>
          </a:p>
        </p:txBody>
      </p:sp>
    </p:spTree>
    <p:extLst>
      <p:ext uri="{BB962C8B-B14F-4D97-AF65-F5344CB8AC3E}">
        <p14:creationId xmlns:p14="http://schemas.microsoft.com/office/powerpoint/2010/main" val="4245594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5D5E763-5A45-4E39-8182-C37642BEB44C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0" y="1"/>
            <a:ext cx="12126897" cy="639192"/>
          </a:xfrm>
        </p:spPr>
        <p:txBody>
          <a:bodyPr/>
          <a:lstStyle/>
          <a:p>
            <a:r>
              <a:rPr kumimoji="0" lang="hu-HU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2020.12.3. – Dr. Bihari László Ádám sebész</a:t>
            </a:r>
            <a:endParaRPr lang="hu-HU" dirty="0"/>
          </a:p>
        </p:txBody>
      </p:sp>
      <p:pic>
        <p:nvPicPr>
          <p:cNvPr id="8" name="Tartalom helye 7" descr="A képen személy, férfi, nyakkendő, beltéri látható&#10;&#10;Automatikusan generált leírás">
            <a:extLst>
              <a:ext uri="{FF2B5EF4-FFF2-40B4-BE49-F238E27FC236}">
                <a16:creationId xmlns:a16="http://schemas.microsoft.com/office/drawing/2014/main" id="{120053F6-11ED-40A2-9693-51E5B039396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83454"/>
            <a:ext cx="3534882" cy="4101017"/>
          </a:xfrm>
        </p:spPr>
      </p:pic>
      <p:pic>
        <p:nvPicPr>
          <p:cNvPr id="3" name="Tartalom helye 2">
            <a:extLst>
              <a:ext uri="{FF2B5EF4-FFF2-40B4-BE49-F238E27FC236}">
                <a16:creationId xmlns:a16="http://schemas.microsoft.com/office/drawing/2014/main" id="{724DE8F6-B198-4821-97E9-084E48BBE7F2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 rotWithShape="1">
          <a:blip r:embed="rId3"/>
          <a:srcRect t="33784"/>
          <a:stretch/>
        </p:blipFill>
        <p:spPr>
          <a:xfrm>
            <a:off x="3018252" y="783454"/>
            <a:ext cx="9295075" cy="4101017"/>
          </a:xfrm>
          <a:prstGeom prst="rect">
            <a:avLst/>
          </a:prstGeom>
        </p:spPr>
      </p:pic>
      <p:sp>
        <p:nvSpPr>
          <p:cNvPr id="5" name="Tartalom helye 4">
            <a:extLst>
              <a:ext uri="{FF2B5EF4-FFF2-40B4-BE49-F238E27FC236}">
                <a16:creationId xmlns:a16="http://schemas.microsoft.com/office/drawing/2014/main" id="{B84959F5-A45C-4BD0-812A-125A2EF811C4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-1" y="5504155"/>
            <a:ext cx="12126897" cy="1353844"/>
          </a:xfrm>
        </p:spPr>
        <p:txBody>
          <a:bodyPr/>
          <a:lstStyle/>
          <a:p>
            <a:pPr marL="0" indent="0">
              <a:buNone/>
            </a:pPr>
            <a:r>
              <a:rPr lang="hu-HU" dirty="0">
                <a:solidFill>
                  <a:srgbClr val="C00000"/>
                </a:solidFill>
              </a:rPr>
              <a:t>A transzplantáció az orvoslás csúcsa </a:t>
            </a:r>
            <a:r>
              <a:rPr lang="hu-HU" dirty="0"/>
              <a:t>(tavaszról elmaradt).</a:t>
            </a:r>
          </a:p>
        </p:txBody>
      </p:sp>
    </p:spTree>
    <p:extLst>
      <p:ext uri="{BB962C8B-B14F-4D97-AF65-F5344CB8AC3E}">
        <p14:creationId xmlns:p14="http://schemas.microsoft.com/office/powerpoint/2010/main" val="1426814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E34A9E2-0371-4A18-9C0A-C8BC9DD0A4DE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0" y="0"/>
            <a:ext cx="12192000" cy="896645"/>
          </a:xfrm>
        </p:spPr>
        <p:txBody>
          <a:bodyPr/>
          <a:lstStyle/>
          <a:p>
            <a:r>
              <a:rPr kumimoji="0" lang="hu-HU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2021.1.7. – </a:t>
            </a:r>
            <a:r>
              <a:rPr lang="hu-H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Szarka László Csaba akadémikus</a:t>
            </a:r>
          </a:p>
        </p:txBody>
      </p:sp>
      <p:pic>
        <p:nvPicPr>
          <p:cNvPr id="8" name="Tartalom helye 7" descr="A képen személy, férfi, öltöny, beltéri látható&#10;&#10;Automatikusan generált leírás">
            <a:extLst>
              <a:ext uri="{FF2B5EF4-FFF2-40B4-BE49-F238E27FC236}">
                <a16:creationId xmlns:a16="http://schemas.microsoft.com/office/drawing/2014/main" id="{790C2B51-EE0B-4095-9FB7-E802D69B0F1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4"/>
          <a:stretch/>
        </p:blipFill>
        <p:spPr>
          <a:xfrm>
            <a:off x="-1" y="773172"/>
            <a:ext cx="5394175" cy="3701174"/>
          </a:xfrm>
        </p:spPr>
      </p:pic>
      <p:pic>
        <p:nvPicPr>
          <p:cNvPr id="3" name="Tartalom helye 2">
            <a:extLst>
              <a:ext uri="{FF2B5EF4-FFF2-40B4-BE49-F238E27FC236}">
                <a16:creationId xmlns:a16="http://schemas.microsoft.com/office/drawing/2014/main" id="{257F15CA-9788-4C4E-9F83-2ED393BD9CE8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 rotWithShape="1">
          <a:blip r:embed="rId3"/>
          <a:srcRect l="3766" t="16955" r="33641" b="23346"/>
          <a:stretch/>
        </p:blipFill>
        <p:spPr>
          <a:xfrm>
            <a:off x="5293207" y="773170"/>
            <a:ext cx="6898793" cy="3701174"/>
          </a:xfrm>
          <a:prstGeom prst="rect">
            <a:avLst/>
          </a:prstGeom>
        </p:spPr>
      </p:pic>
      <p:sp>
        <p:nvSpPr>
          <p:cNvPr id="5" name="Tartalom helye 4">
            <a:extLst>
              <a:ext uri="{FF2B5EF4-FFF2-40B4-BE49-F238E27FC236}">
                <a16:creationId xmlns:a16="http://schemas.microsoft.com/office/drawing/2014/main" id="{C30821E7-B511-4FD5-B30D-DCCF9FECEB6F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-1" y="4474344"/>
            <a:ext cx="12191999" cy="2459116"/>
          </a:xfrm>
        </p:spPr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>
                <a:solidFill>
                  <a:srgbClr val="C00000"/>
                </a:solidFill>
              </a:rPr>
              <a:t>A Föld éghajlatváltozásának múltja, </a:t>
            </a:r>
            <a:r>
              <a:rPr lang="hu-HU" dirty="0" err="1">
                <a:solidFill>
                  <a:srgbClr val="C00000"/>
                </a:solidFill>
              </a:rPr>
              <a:t>jelene</a:t>
            </a:r>
            <a:r>
              <a:rPr lang="hu-HU" dirty="0">
                <a:solidFill>
                  <a:srgbClr val="C00000"/>
                </a:solidFill>
              </a:rPr>
              <a:t>, jövője</a:t>
            </a:r>
          </a:p>
          <a:p>
            <a:pPr marL="0" indent="0">
              <a:buNone/>
            </a:pPr>
            <a:r>
              <a:rPr lang="hu-HU" dirty="0"/>
              <a:t>(klíma hisztéria helyett, tudományos alapon)</a:t>
            </a:r>
          </a:p>
        </p:txBody>
      </p:sp>
    </p:spTree>
    <p:extLst>
      <p:ext uri="{BB962C8B-B14F-4D97-AF65-F5344CB8AC3E}">
        <p14:creationId xmlns:p14="http://schemas.microsoft.com/office/powerpoint/2010/main" val="1339975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C6F2E96-5B61-4A95-8B89-20C81B9E4534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0" y="0"/>
            <a:ext cx="12192000" cy="932155"/>
          </a:xfrm>
        </p:spPr>
        <p:txBody>
          <a:bodyPr/>
          <a:lstStyle/>
          <a:p>
            <a:r>
              <a:rPr kumimoji="0" lang="hu-HU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2021.2.4. – Dr. </a:t>
            </a:r>
            <a:r>
              <a:rPr kumimoji="0" lang="hu-HU" sz="4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Tózsa</a:t>
            </a:r>
            <a:r>
              <a:rPr kumimoji="0" lang="hu-HU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István geográfus prof.</a:t>
            </a:r>
            <a:endParaRPr lang="hu-HU" dirty="0"/>
          </a:p>
        </p:txBody>
      </p:sp>
      <p:pic>
        <p:nvPicPr>
          <p:cNvPr id="8" name="Tartalom helye 7" descr="A képen személy, férfi, nyakkendő, öltöny látható&#10;&#10;Automatikusan generált leírás">
            <a:extLst>
              <a:ext uri="{FF2B5EF4-FFF2-40B4-BE49-F238E27FC236}">
                <a16:creationId xmlns:a16="http://schemas.microsoft.com/office/drawing/2014/main" id="{7901E765-84BE-4FA0-871B-4E3CC729646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34"/>
          <a:stretch/>
        </p:blipFill>
        <p:spPr>
          <a:xfrm>
            <a:off x="0" y="850333"/>
            <a:ext cx="5141734" cy="4407467"/>
          </a:xfr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3707F7D8-33CB-4348-9BCD-A15095F944E2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751BD6DB-5C65-47CC-A279-56DC3A3114A0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-1" y="5519748"/>
            <a:ext cx="12191999" cy="1338251"/>
          </a:xfrm>
        </p:spPr>
        <p:txBody>
          <a:bodyPr/>
          <a:lstStyle/>
          <a:p>
            <a:pPr marL="0" indent="0">
              <a:buNone/>
            </a:pPr>
            <a:r>
              <a:rPr lang="hu-HU" dirty="0">
                <a:solidFill>
                  <a:srgbClr val="C00000"/>
                </a:solidFill>
              </a:rPr>
              <a:t>Magyarság tudatunk</a:t>
            </a:r>
          </a:p>
          <a:p>
            <a:pPr marL="0" indent="0">
              <a:buNone/>
            </a:pPr>
            <a:r>
              <a:rPr lang="hu-HU" dirty="0"/>
              <a:t>(a magyar kreativitás többre hívatott)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2C025E51-F348-40A3-80F6-F3F663EA72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96" t="13592" r="39200" b="41230"/>
          <a:stretch/>
        </p:blipFill>
        <p:spPr>
          <a:xfrm>
            <a:off x="4704750" y="849251"/>
            <a:ext cx="7200205" cy="440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066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B29B507-AD2D-4EC1-A9BB-F11DA9CBA3B3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0" y="0"/>
            <a:ext cx="12192000" cy="969818"/>
          </a:xfrm>
        </p:spPr>
        <p:txBody>
          <a:bodyPr/>
          <a:lstStyle/>
          <a:p>
            <a:r>
              <a:rPr kumimoji="0" lang="hu-HU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2021.3.4. –Dr. Horváth Zoltán György lézerfizikus</a:t>
            </a:r>
            <a:endParaRPr lang="hu-HU" dirty="0"/>
          </a:p>
        </p:txBody>
      </p:sp>
      <p:pic>
        <p:nvPicPr>
          <p:cNvPr id="8" name="Tartalom helye 7" descr="A képen személy, férfi, ruházat, öltöny látható&#10;&#10;Automatikusan generált leírás">
            <a:extLst>
              <a:ext uri="{FF2B5EF4-FFF2-40B4-BE49-F238E27FC236}">
                <a16:creationId xmlns:a16="http://schemas.microsoft.com/office/drawing/2014/main" id="{21E0368E-B5CB-45E7-B27B-5A6C28E646E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47363"/>
            <a:ext cx="4110361" cy="4239178"/>
          </a:xfrm>
        </p:spPr>
      </p:pic>
      <p:pic>
        <p:nvPicPr>
          <p:cNvPr id="3" name="Tartalom helye 2">
            <a:extLst>
              <a:ext uri="{FF2B5EF4-FFF2-40B4-BE49-F238E27FC236}">
                <a16:creationId xmlns:a16="http://schemas.microsoft.com/office/drawing/2014/main" id="{E856B46B-7D1F-47DA-BD04-0A46F07A64D6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 rotWithShape="1">
          <a:blip r:embed="rId3"/>
          <a:srcRect l="9683" t="21787" r="47843" b="20697"/>
          <a:stretch/>
        </p:blipFill>
        <p:spPr>
          <a:xfrm>
            <a:off x="5133975" y="847362"/>
            <a:ext cx="5619750" cy="4263259"/>
          </a:xfrm>
          <a:prstGeom prst="rect">
            <a:avLst/>
          </a:prstGeom>
        </p:spPr>
      </p:pic>
      <p:sp>
        <p:nvSpPr>
          <p:cNvPr id="5" name="Tartalom helye 4">
            <a:extLst>
              <a:ext uri="{FF2B5EF4-FFF2-40B4-BE49-F238E27FC236}">
                <a16:creationId xmlns:a16="http://schemas.microsoft.com/office/drawing/2014/main" id="{BA6463C6-1712-43C5-A15F-775C484FCBBC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0" y="5637320"/>
            <a:ext cx="12192000" cy="1220680"/>
          </a:xfrm>
        </p:spPr>
        <p:txBody>
          <a:bodyPr/>
          <a:lstStyle/>
          <a:p>
            <a:pPr marL="0" indent="0">
              <a:buNone/>
            </a:pPr>
            <a:r>
              <a:rPr lang="hu-HU" dirty="0">
                <a:solidFill>
                  <a:srgbClr val="C00000"/>
                </a:solidFill>
              </a:rPr>
              <a:t>Lézerek</a:t>
            </a:r>
            <a:r>
              <a:rPr lang="hu-HU" dirty="0"/>
              <a:t> </a:t>
            </a:r>
            <a:r>
              <a:rPr lang="hu-HU" dirty="0">
                <a:solidFill>
                  <a:srgbClr val="C00000"/>
                </a:solidFill>
              </a:rPr>
              <a:t>orvosi alkalmazásáról</a:t>
            </a:r>
          </a:p>
        </p:txBody>
      </p:sp>
    </p:spTree>
    <p:extLst>
      <p:ext uri="{BB962C8B-B14F-4D97-AF65-F5344CB8AC3E}">
        <p14:creationId xmlns:p14="http://schemas.microsoft.com/office/powerpoint/2010/main" val="32192475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EF80B83-D083-47FB-9D7C-AC72EF20500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0" y="0"/>
            <a:ext cx="12109142" cy="731836"/>
          </a:xfrm>
        </p:spPr>
        <p:txBody>
          <a:bodyPr/>
          <a:lstStyle/>
          <a:p>
            <a:r>
              <a:rPr kumimoji="0" lang="hu-HU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2021.4.8. </a:t>
            </a:r>
            <a:r>
              <a:rPr lang="hu-H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Dr. Varga </a:t>
            </a:r>
            <a:r>
              <a:rPr lang="hu-HU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József docens</a:t>
            </a:r>
            <a:endParaRPr lang="hu-H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6B231003-0999-4CEB-8400-B37AED400086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0715" y="844094"/>
            <a:ext cx="3161423" cy="4752421"/>
          </a:xfrm>
          <a:prstGeom prst="rect">
            <a:avLst/>
          </a:prstGeom>
        </p:spPr>
      </p:pic>
      <p:sp>
        <p:nvSpPr>
          <p:cNvPr id="5" name="Tartalom helye 4">
            <a:extLst>
              <a:ext uri="{FF2B5EF4-FFF2-40B4-BE49-F238E27FC236}">
                <a16:creationId xmlns:a16="http://schemas.microsoft.com/office/drawing/2014/main" id="{6EE19DF5-24DB-4340-8BB4-202F4FD83EB1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20715" y="5708773"/>
            <a:ext cx="12150570" cy="1149227"/>
          </a:xfrm>
        </p:spPr>
        <p:txBody>
          <a:bodyPr/>
          <a:lstStyle/>
          <a:p>
            <a:pPr marL="0" indent="0">
              <a:buNone/>
            </a:pPr>
            <a:r>
              <a:rPr lang="hu-HU" dirty="0">
                <a:solidFill>
                  <a:srgbClr val="C00000"/>
                </a:solidFill>
              </a:rPr>
              <a:t>A nyelvi tagozattól a nukleáris medicináig.</a:t>
            </a:r>
          </a:p>
          <a:p>
            <a:pPr marL="0" indent="0">
              <a:buNone/>
            </a:pPr>
            <a:r>
              <a:rPr lang="hu-HU" dirty="0"/>
              <a:t>(gimnáziumunk jeles tanárának, igh.-ének, igazgatójának fia)</a:t>
            </a:r>
          </a:p>
        </p:txBody>
      </p:sp>
      <p:pic>
        <p:nvPicPr>
          <p:cNvPr id="9" name="Tartalom helye 8">
            <a:extLst>
              <a:ext uri="{FF2B5EF4-FFF2-40B4-BE49-F238E27FC236}">
                <a16:creationId xmlns:a16="http://schemas.microsoft.com/office/drawing/2014/main" id="{DBC0616F-FA8B-488F-B49A-1F9914F6D3A1}"/>
              </a:ext>
            </a:extLst>
          </p:cNvPr>
          <p:cNvPicPr>
            <a:picLocks noGrp="1"/>
          </p:cNvPicPr>
          <p:nvPr>
            <p:ph sz="quarter" idx="2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986" y="844095"/>
            <a:ext cx="7367014" cy="47524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11893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BD7051F-732F-45A8-ADE8-272D7769E60F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0"/>
            <a:ext cx="10972800" cy="731836"/>
          </a:xfrm>
        </p:spPr>
        <p:txBody>
          <a:bodyPr/>
          <a:lstStyle/>
          <a:p>
            <a:r>
              <a:rPr kumimoji="0" lang="hu-HU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2021.5.6. - </a:t>
            </a:r>
            <a:r>
              <a:rPr lang="hu-H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Kutor</a:t>
            </a:r>
            <a:r>
              <a:rPr lang="hu-H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László docens</a:t>
            </a:r>
          </a:p>
        </p:txBody>
      </p:sp>
      <p:pic>
        <p:nvPicPr>
          <p:cNvPr id="8" name="Tartalom helye 7" descr="A képen személy, beltéri, férfi, szemüveg látható&#10;&#10;Automatikusan generált leírás">
            <a:extLst>
              <a:ext uri="{FF2B5EF4-FFF2-40B4-BE49-F238E27FC236}">
                <a16:creationId xmlns:a16="http://schemas.microsoft.com/office/drawing/2014/main" id="{4869A8E2-D2C8-4542-93D5-800D7A9C357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145"/>
            <a:ext cx="3764132" cy="4548328"/>
          </a:xfrm>
        </p:spPr>
      </p:pic>
      <p:pic>
        <p:nvPicPr>
          <p:cNvPr id="6" name="Tartalom helye 5" descr="A képen mennyezet, beltéri, konyha, könyvtár látható&#10;&#10;Automatikusan generált leírás">
            <a:extLst>
              <a:ext uri="{FF2B5EF4-FFF2-40B4-BE49-F238E27FC236}">
                <a16:creationId xmlns:a16="http://schemas.microsoft.com/office/drawing/2014/main" id="{CA9ACC43-CEAB-42DE-9156-81903D840134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757" y="659990"/>
            <a:ext cx="8672388" cy="4476483"/>
          </a:xfrm>
        </p:spPr>
      </p:pic>
      <p:sp>
        <p:nvSpPr>
          <p:cNvPr id="5" name="Tartalom helye 4">
            <a:extLst>
              <a:ext uri="{FF2B5EF4-FFF2-40B4-BE49-F238E27FC236}">
                <a16:creationId xmlns:a16="http://schemas.microsoft.com/office/drawing/2014/main" id="{DD703833-9D54-4AF6-A021-8C25AE485DE0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0" y="5424256"/>
            <a:ext cx="12192000" cy="1433744"/>
          </a:xfrm>
        </p:spPr>
        <p:txBody>
          <a:bodyPr/>
          <a:lstStyle/>
          <a:p>
            <a:pPr marL="0" indent="0">
              <a:buNone/>
            </a:pPr>
            <a:r>
              <a:rPr lang="hu-HU" dirty="0">
                <a:solidFill>
                  <a:srgbClr val="C00000"/>
                </a:solidFill>
              </a:rPr>
              <a:t>Informatikatörténeti  kiállítás megtekintése</a:t>
            </a:r>
          </a:p>
          <a:p>
            <a:pPr marL="0" indent="0">
              <a:buNone/>
            </a:pPr>
            <a:r>
              <a:rPr lang="hu-HU" dirty="0"/>
              <a:t>(az Óbudai Egyetemen)</a:t>
            </a:r>
          </a:p>
        </p:txBody>
      </p:sp>
    </p:spTree>
    <p:extLst>
      <p:ext uri="{BB962C8B-B14F-4D97-AF65-F5344CB8AC3E}">
        <p14:creationId xmlns:p14="http://schemas.microsoft.com/office/powerpoint/2010/main" val="9992919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5E3BCA0-F2F2-496D-88E4-D64560A7E6DD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0"/>
            <a:ext cx="10972800" cy="648070"/>
          </a:xfrm>
        </p:spPr>
        <p:txBody>
          <a:bodyPr/>
          <a:lstStyle/>
          <a:p>
            <a:r>
              <a:rPr lang="hu-H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Újabb pályázatot tervezünk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22AED76-F4A3-4807-8DC3-3A940A75232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906585"/>
            <a:ext cx="12192000" cy="5951415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Igazgató úrral és a saját vezetésünkkel egyeztetve egy újabb pályázatot tervezünk a tanulóknak.</a:t>
            </a:r>
          </a:p>
          <a:p>
            <a:pPr marL="0" indent="0">
              <a:buNone/>
            </a:pPr>
            <a:r>
              <a:rPr lang="hu-HU" dirty="0"/>
              <a:t>Ennek fedezetét az öregdiákok pénztára, Király Csaba biztosítja,</a:t>
            </a:r>
          </a:p>
          <a:p>
            <a:pPr marL="0" indent="0">
              <a:buNone/>
            </a:pPr>
            <a:r>
              <a:rPr lang="hu-HU" dirty="0"/>
              <a:t>15-10-5 </a:t>
            </a:r>
            <a:r>
              <a:rPr lang="hu-HU" dirty="0" err="1"/>
              <a:t>eFt</a:t>
            </a:r>
            <a:r>
              <a:rPr lang="hu-HU" dirty="0"/>
              <a:t>. díjazást gondolunk. </a:t>
            </a:r>
          </a:p>
          <a:p>
            <a:pPr marL="0" indent="0">
              <a:buNone/>
            </a:pPr>
            <a:r>
              <a:rPr lang="hu-HU" dirty="0"/>
              <a:t>Az lesz a diákok feladata, hogy videót készítsenek gimnáziumunkról és neves tanárairól, netán sikeres tanulóiról.   </a:t>
            </a:r>
          </a:p>
        </p:txBody>
      </p:sp>
    </p:spTree>
    <p:extLst>
      <p:ext uri="{BB962C8B-B14F-4D97-AF65-F5344CB8AC3E}">
        <p14:creationId xmlns:p14="http://schemas.microsoft.com/office/powerpoint/2010/main" val="3127062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3F09BF3-0BA1-49A9-8EB5-0DD439CF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318" y="0"/>
            <a:ext cx="8223681" cy="6858000"/>
          </a:xfrm>
        </p:spPr>
        <p:txBody>
          <a:bodyPr/>
          <a:lstStyle/>
          <a:p>
            <a:r>
              <a:rPr lang="hu-H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2019.10. 5.-56-os emlékmű avatás</a:t>
            </a:r>
            <a:br>
              <a:rPr lang="hu-H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dirty="0"/>
              <a:t>Egy éve októberi ünnepi összejövetelünkön méltó feltételek között,</a:t>
            </a:r>
            <a:br>
              <a:rPr lang="hu-HU" dirty="0"/>
            </a:br>
            <a:r>
              <a:rPr lang="hu-HU" dirty="0"/>
              <a:t>és tisztes érdeklődés mellett avattuk fel az 56-os emlékművet.</a:t>
            </a:r>
            <a:br>
              <a:rPr lang="hu-HU" dirty="0"/>
            </a:br>
            <a:r>
              <a:rPr lang="hu-HU" dirty="0"/>
              <a:t> </a:t>
            </a:r>
          </a:p>
        </p:txBody>
      </p:sp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4EC20E11-E296-467B-B798-C2BA48E585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5" r="8656"/>
          <a:stretch/>
        </p:blipFill>
        <p:spPr>
          <a:xfrm>
            <a:off x="0" y="0"/>
            <a:ext cx="3968319" cy="6981825"/>
          </a:xfrm>
        </p:spPr>
      </p:pic>
    </p:spTree>
    <p:extLst>
      <p:ext uri="{BB962C8B-B14F-4D97-AF65-F5344CB8AC3E}">
        <p14:creationId xmlns:p14="http://schemas.microsoft.com/office/powerpoint/2010/main" val="24253029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2B054F-F123-459C-B5CE-ED9E1C4307D9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0"/>
            <a:ext cx="10972800" cy="914400"/>
          </a:xfrm>
        </p:spPr>
        <p:txBody>
          <a:bodyPr/>
          <a:lstStyle/>
          <a:p>
            <a:r>
              <a:rPr lang="hu-H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Alapszabályunk aktualizálása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D64FFFC-E4D5-4C35-BBD8-48B8C73817D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" y="1029809"/>
            <a:ext cx="12192000" cy="5983549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2016-ban civil társasággá alakultunk,</a:t>
            </a:r>
          </a:p>
          <a:p>
            <a:pPr marL="0" indent="0">
              <a:buNone/>
            </a:pPr>
            <a:r>
              <a:rPr lang="hu-HU" dirty="0"/>
              <a:t>hogy ne kelljen felesleges adminisztratív terheket viselnünk.</a:t>
            </a:r>
          </a:p>
          <a:p>
            <a:pPr marL="0" indent="0">
              <a:buNone/>
            </a:pPr>
            <a:r>
              <a:rPr lang="hu-HU" dirty="0"/>
              <a:t>Az akkori civil szerződést most is érvényesnek tekintjük.</a:t>
            </a:r>
          </a:p>
          <a:p>
            <a:pPr marL="0" indent="0">
              <a:buNone/>
            </a:pPr>
            <a:r>
              <a:rPr lang="hu-HU" dirty="0"/>
              <a:t>E mellett jogilag nem is feltétlen szükséges az alapszabály.</a:t>
            </a:r>
          </a:p>
          <a:p>
            <a:pPr marL="0" indent="0">
              <a:buNone/>
            </a:pPr>
            <a:r>
              <a:rPr lang="hu-HU" dirty="0"/>
              <a:t>Csak hagyományainkat követve tartjuk meg.</a:t>
            </a:r>
          </a:p>
          <a:p>
            <a:pPr marL="0" indent="0">
              <a:buNone/>
            </a:pPr>
            <a:r>
              <a:rPr lang="hu-HU" dirty="0"/>
              <a:t>De így aktualizálásánál egyszerűsitésre törekedhettem, </a:t>
            </a:r>
          </a:p>
          <a:p>
            <a:pPr marL="0" indent="0">
              <a:buNone/>
            </a:pPr>
            <a:r>
              <a:rPr lang="hu-HU" dirty="0"/>
              <a:t>amit a vezetőség júniusi összejövetelünkön támogatott.</a:t>
            </a:r>
          </a:p>
          <a:p>
            <a:pPr marL="0" indent="0">
              <a:buNone/>
            </a:pPr>
            <a:r>
              <a:rPr lang="hu-HU" dirty="0"/>
              <a:t>Azért, hogy megszavazása zökkenőmentes legyen közzétettük honlapunkon és a Facebook lapunkon és néhány példányt hoztunk itteni tanulmányozásra is. </a:t>
            </a:r>
          </a:p>
        </p:txBody>
      </p:sp>
    </p:spTree>
    <p:extLst>
      <p:ext uri="{BB962C8B-B14F-4D97-AF65-F5344CB8AC3E}">
        <p14:creationId xmlns:p14="http://schemas.microsoft.com/office/powerpoint/2010/main" val="3857042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B4E9AA6-F5F7-42DE-AFA4-73F04D5279BB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1"/>
            <a:ext cx="10972800" cy="568170"/>
          </a:xfrm>
        </p:spPr>
        <p:txBody>
          <a:bodyPr/>
          <a:lstStyle/>
          <a:p>
            <a:r>
              <a:rPr lang="hu-H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Szükséges a tisztújítás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0CB0AC0-7D9A-421B-8831-4F0FDF68130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568171"/>
            <a:ext cx="12192000" cy="6289829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Sajnos fogyó létszámunk mellett működési zavaraink is vannak.</a:t>
            </a:r>
          </a:p>
          <a:p>
            <a:pPr marL="0" indent="0">
              <a:buNone/>
            </a:pPr>
            <a:r>
              <a:rPr lang="hu-HU" dirty="0"/>
              <a:t>Pl. a 2012-es lemondásommal a titkári poszt betöltetlen maradt.</a:t>
            </a:r>
          </a:p>
          <a:p>
            <a:pPr marL="0" indent="0">
              <a:buNone/>
            </a:pPr>
            <a:r>
              <a:rPr lang="hu-HU" dirty="0"/>
              <a:t>Helyette elnökhelyettest és választmányt kreáltak.</a:t>
            </a:r>
          </a:p>
          <a:p>
            <a:pPr marL="0" indent="0">
              <a:buNone/>
            </a:pPr>
            <a:r>
              <a:rPr lang="hu-HU" dirty="0"/>
              <a:t>Mikor 2 éve újra vállaltam a titkárságot, ezek okafogyottá váltak, meg kellett volna szüntetni ezeket.</a:t>
            </a:r>
          </a:p>
          <a:p>
            <a:pPr marL="0" indent="0">
              <a:buNone/>
            </a:pPr>
            <a:r>
              <a:rPr lang="hu-HU" dirty="0"/>
              <a:t>Vadai Mihály Zsolt elnökünk jóindulata mellett egészségi okból lemondani kényszerült.</a:t>
            </a:r>
          </a:p>
          <a:p>
            <a:pPr marL="0" indent="0">
              <a:buNone/>
            </a:pPr>
            <a:r>
              <a:rPr lang="hu-HU" dirty="0"/>
              <a:t>Tavalyi kapkodó tisztújításunk félresikerült, legitimitása kérdéses.</a:t>
            </a:r>
          </a:p>
          <a:p>
            <a:pPr marL="0" indent="0">
              <a:buNone/>
            </a:pPr>
            <a:r>
              <a:rPr lang="hu-HU" dirty="0"/>
              <a:t>A megválasztott dr. Örsi Juliannával nem tudtunk együttműködni,</a:t>
            </a:r>
          </a:p>
          <a:p>
            <a:pPr marL="0" indent="0">
              <a:buNone/>
            </a:pPr>
            <a:r>
              <a:rPr lang="hu-HU" dirty="0"/>
              <a:t>2019.dec. 3.-án lemondott, és azóta nem tisztelt meg minket. </a:t>
            </a:r>
          </a:p>
          <a:p>
            <a:pPr marL="0" indent="0">
              <a:buNone/>
            </a:pPr>
            <a:r>
              <a:rPr lang="hu-HU" dirty="0"/>
              <a:t>Keresett fiatalabb ill. prominens személyt nem sikerült rávennünk.</a:t>
            </a:r>
          </a:p>
          <a:p>
            <a:pPr marL="0" indent="0">
              <a:buNone/>
            </a:pPr>
            <a:r>
              <a:rPr lang="hu-H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5426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F659E4C-E817-4EA7-AD7D-DE7061421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1999" cy="541538"/>
          </a:xfrm>
        </p:spPr>
        <p:txBody>
          <a:bodyPr/>
          <a:lstStyle/>
          <a:p>
            <a:r>
              <a:rPr lang="hu-HU" dirty="0"/>
              <a:t> </a:t>
            </a:r>
            <a:r>
              <a:rPr lang="hu-H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Indokoltan várom</a:t>
            </a:r>
            <a:r>
              <a:rPr lang="hu-HU" dirty="0"/>
              <a:t> </a:t>
            </a:r>
            <a:r>
              <a:rPr lang="hu-H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támogatásotokat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CD533F3-7B90-4AD1-84EA-D22A715DD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603683"/>
            <a:ext cx="12192000" cy="6391922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Titkárként és egyszerű tagként is híven szolgáltam ügyünket:</a:t>
            </a:r>
          </a:p>
          <a:p>
            <a:pPr marL="0" indent="0">
              <a:buNone/>
            </a:pPr>
            <a:r>
              <a:rPr lang="hu-HU" dirty="0"/>
              <a:t>A B Major emléktábla, és az 56-os emlékmű állításában kiemelkedő szervező munkát vállaltam.</a:t>
            </a:r>
          </a:p>
          <a:p>
            <a:pPr marL="0" indent="0">
              <a:buNone/>
            </a:pPr>
            <a:r>
              <a:rPr lang="hu-HU" dirty="0"/>
              <a:t>Mindkét eset maradék pénzét a diákok jutalmazására szántam.</a:t>
            </a:r>
          </a:p>
          <a:p>
            <a:pPr marL="0" indent="0">
              <a:buNone/>
            </a:pPr>
            <a:r>
              <a:rPr lang="hu-HU" dirty="0"/>
              <a:t>Törekedtem a szolnokiakkal való kapcsolat építésére.</a:t>
            </a:r>
          </a:p>
          <a:p>
            <a:pPr marL="0" indent="0">
              <a:buNone/>
            </a:pPr>
            <a:r>
              <a:rPr lang="hu-HU" dirty="0"/>
              <a:t>Eddig 23 előadót, és nívós előadásaikat szerveztem.</a:t>
            </a:r>
          </a:p>
          <a:p>
            <a:pPr marL="0" indent="0">
              <a:buNone/>
            </a:pPr>
            <a:r>
              <a:rPr lang="hu-HU" dirty="0"/>
              <a:t>Magam is 6 előadást tartottam (ami valószínű házi rekord).</a:t>
            </a:r>
          </a:p>
          <a:p>
            <a:pPr marL="0" indent="0">
              <a:buNone/>
            </a:pPr>
            <a:r>
              <a:rPr lang="hu-HU" dirty="0"/>
              <a:t>Honlap kezelőt hoztam, és elősegítem a lap működését.</a:t>
            </a:r>
          </a:p>
          <a:p>
            <a:pPr marL="0" indent="0">
              <a:buNone/>
            </a:pPr>
            <a:r>
              <a:rPr lang="hu-HU" dirty="0"/>
              <a:t>Szerkesztem a népszerű Facebook lapunkat (1848 „ismerős”).</a:t>
            </a:r>
          </a:p>
          <a:p>
            <a:pPr marL="0" indent="0">
              <a:buNone/>
            </a:pPr>
            <a:r>
              <a:rPr lang="hu-HU" dirty="0"/>
              <a:t>Alkalmainkra honlapunkra-Facebook lapunkra meghívót készítek.</a:t>
            </a:r>
          </a:p>
          <a:p>
            <a:pPr marL="0" indent="0">
              <a:buNone/>
            </a:pPr>
            <a:r>
              <a:rPr lang="hu-HU" dirty="0"/>
              <a:t>Aktualizáltam a korábbi alapszabályunkat.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808705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331EF33A-6B49-47AE-A953-5C3644BBA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Biztosítottam a bemutatott új fővárosi összejöveteli helyünket.</a:t>
            </a:r>
          </a:p>
          <a:p>
            <a:pPr marL="0" indent="0">
              <a:buNone/>
            </a:pPr>
            <a:r>
              <a:rPr lang="hu-HU" dirty="0"/>
              <a:t>Igyekeztem toborozni (karcagi és szolnoki újságcikkek, közösségi oldalakon való népszerűsítés, telefoni beszélgetések révén).</a:t>
            </a:r>
          </a:p>
          <a:p>
            <a:pPr marL="0" indent="0">
              <a:buNone/>
            </a:pPr>
            <a:r>
              <a:rPr lang="hu-HU" dirty="0"/>
              <a:t>Megszerveztem az előttünk álló szezon itt felsorolt programját.</a:t>
            </a:r>
          </a:p>
          <a:p>
            <a:pPr marL="0" indent="0">
              <a:buNone/>
            </a:pPr>
            <a:r>
              <a:rPr lang="hu-HU" dirty="0"/>
              <a:t>Tartalék előadást készítek  (koronánk hányatatott sorsáról).</a:t>
            </a:r>
          </a:p>
          <a:p>
            <a:pPr marL="0" indent="0">
              <a:buNone/>
            </a:pPr>
            <a:r>
              <a:rPr lang="hu-HU" dirty="0"/>
              <a:t>Segítségemül titkárnak a fáradhatatlan </a:t>
            </a:r>
            <a:r>
              <a:rPr lang="hu-HU" dirty="0" err="1"/>
              <a:t>Cséti</a:t>
            </a:r>
            <a:r>
              <a:rPr lang="hu-HU" dirty="0"/>
              <a:t> Imrét, </a:t>
            </a:r>
            <a:r>
              <a:rPr lang="hu-HU" dirty="0" err="1"/>
              <a:t>péztárosnak</a:t>
            </a:r>
            <a:r>
              <a:rPr lang="hu-HU" dirty="0"/>
              <a:t> a több mint egy évtizede hűséges Király Csabát szeretném.</a:t>
            </a:r>
          </a:p>
          <a:p>
            <a:pPr marL="0" indent="0">
              <a:buNone/>
            </a:pPr>
            <a:r>
              <a:rPr lang="hu-HU" dirty="0"/>
              <a:t>FB-</a:t>
            </a:r>
            <a:r>
              <a:rPr lang="hu-HU" dirty="0" err="1"/>
              <a:t>ba</a:t>
            </a:r>
            <a:r>
              <a:rPr lang="hu-HU" dirty="0"/>
              <a:t> Kovács Gézáné Julikát, Kiss Andorné Irénkét, és </a:t>
            </a:r>
            <a:r>
              <a:rPr lang="hu-HU" dirty="0" err="1"/>
              <a:t>Rápoltiné</a:t>
            </a:r>
            <a:r>
              <a:rPr lang="hu-HU" dirty="0"/>
              <a:t> Soós Juliannát javaslom.</a:t>
            </a:r>
          </a:p>
          <a:p>
            <a:pPr marL="0" indent="0">
              <a:buNone/>
            </a:pPr>
            <a:r>
              <a:rPr lang="hu-HU" sz="4400" b="1" dirty="0">
                <a:solidFill>
                  <a:srgbClr val="C00000"/>
                </a:solidFill>
                <a:latin typeface="Algerian" panose="04020705040A02060702" pitchFamily="82" charset="0"/>
                <a:ea typeface="+mj-ea"/>
                <a:cs typeface="+mj-cs"/>
              </a:rPr>
              <a:t>KÖSZÖNÖM a SZÍVES Figyelmet</a:t>
            </a:r>
          </a:p>
          <a:p>
            <a:pPr marL="0" indent="0">
              <a:buNone/>
            </a:pPr>
            <a:r>
              <a:rPr lang="hu-HU" sz="4400" b="1" dirty="0">
                <a:solidFill>
                  <a:srgbClr val="C00000"/>
                </a:solidFill>
                <a:latin typeface="Algerian" panose="04020705040A02060702" pitchFamily="82" charset="0"/>
                <a:ea typeface="+mj-ea"/>
                <a:cs typeface="+mj-cs"/>
              </a:rPr>
              <a:t>És számítok támogatásotokra.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endParaRPr lang="hu-HU"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20791E3C-C28B-461F-9A1D-A3ABB513E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341" y="4516341"/>
            <a:ext cx="2341659" cy="234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58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beltéri, személy, asztal, csoport látható&#10;&#10;Automatikusan generált leírás">
            <a:extLst>
              <a:ext uri="{FF2B5EF4-FFF2-40B4-BE49-F238E27FC236}">
                <a16:creationId xmlns:a16="http://schemas.microsoft.com/office/drawing/2014/main" id="{1C544F58-8E9F-4A28-9FCD-95FCF5928E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9"/>
          <a:stretch/>
        </p:blipFill>
        <p:spPr>
          <a:xfrm>
            <a:off x="-1901975" y="0"/>
            <a:ext cx="14380302" cy="7248617"/>
          </a:xfrm>
        </p:spPr>
      </p:pic>
    </p:spTree>
    <p:extLst>
      <p:ext uri="{BB962C8B-B14F-4D97-AF65-F5344CB8AC3E}">
        <p14:creationId xmlns:p14="http://schemas.microsoft.com/office/powerpoint/2010/main" val="1191359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4FAEAE5-BF3A-49A3-9878-D90C0634F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 descr="A képen személy, állás, beltéri, csoport látható&#10;&#10;Automatikusan generált leírás">
            <a:extLst>
              <a:ext uri="{FF2B5EF4-FFF2-40B4-BE49-F238E27FC236}">
                <a16:creationId xmlns:a16="http://schemas.microsoft.com/office/drawing/2014/main" id="{5B202FA1-F04A-43D1-A4F2-6222A710D5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3"/>
          <a:stretch/>
        </p:blipFill>
        <p:spPr>
          <a:xfrm>
            <a:off x="-1" y="5273"/>
            <a:ext cx="12073631" cy="6852728"/>
          </a:xfrm>
        </p:spPr>
      </p:pic>
    </p:spTree>
    <p:extLst>
      <p:ext uri="{BB962C8B-B14F-4D97-AF65-F5344CB8AC3E}">
        <p14:creationId xmlns:p14="http://schemas.microsoft.com/office/powerpoint/2010/main" val="3323269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1F8C0CE-7353-4B5B-ABF5-A99849D34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B3784554-2EF0-459C-AD95-FBE44B50B3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379" t="2415" r="5554" b="31031"/>
          <a:stretch/>
        </p:blipFill>
        <p:spPr>
          <a:xfrm>
            <a:off x="0" y="-1"/>
            <a:ext cx="12307004" cy="713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44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C06E71-2F46-4F13-946C-76F558EBB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731835"/>
          </a:xfrm>
        </p:spPr>
        <p:txBody>
          <a:bodyPr/>
          <a:lstStyle/>
          <a:p>
            <a:r>
              <a:rPr lang="hu-H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Szokásos fővárosi helyünkről kiebrudaltak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9433ADF-155C-4A4F-A203-7E8788048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958788"/>
            <a:ext cx="12192000" cy="5899211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Az Építész Pincével nem sikerült egyeztetni programunkat,</a:t>
            </a:r>
          </a:p>
          <a:p>
            <a:pPr marL="0" indent="0">
              <a:buNone/>
            </a:pPr>
            <a:r>
              <a:rPr lang="hu-HU" dirty="0"/>
              <a:t>alacsony fogyasztásunkra hivatkozva nemkívánatosak lettünk.</a:t>
            </a:r>
          </a:p>
          <a:p>
            <a:pPr marL="0" indent="0">
              <a:buNone/>
            </a:pPr>
            <a:r>
              <a:rPr lang="hu-HU" dirty="0"/>
              <a:t>( De megdöbbenésemre már Varga Mihály miniszter urat is ellenkezéssel fogadták 2019. jan.10.-én. )</a:t>
            </a:r>
          </a:p>
          <a:p>
            <a:pPr marL="0" indent="0">
              <a:buNone/>
            </a:pPr>
            <a:r>
              <a:rPr lang="hu-HU" dirty="0"/>
              <a:t>Király Csaba szerencsénkre elintézte, hogy az ugyanazon épületben levő Magyar Építőművészek Szövetségének termében rendezhessük következő alkalmainkat.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58164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A7E5313-2835-487B-836B-E18527B4BD78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0"/>
            <a:ext cx="10972800" cy="904875"/>
          </a:xfrm>
        </p:spPr>
        <p:txBody>
          <a:bodyPr/>
          <a:lstStyle/>
          <a:p>
            <a:r>
              <a:rPr kumimoji="0" lang="hu-HU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2019.11. 7.  -  </a:t>
            </a:r>
            <a:r>
              <a:rPr kumimoji="0" lang="hu-HU" sz="4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Bráda</a:t>
            </a:r>
            <a:r>
              <a:rPr kumimoji="0" lang="hu-HU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hu-HU" sz="4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Tíbor</a:t>
            </a:r>
            <a:r>
              <a:rPr kumimoji="0" lang="hu-HU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festőművész</a:t>
            </a:r>
            <a:endParaRPr lang="hu-HU" dirty="0"/>
          </a:p>
        </p:txBody>
      </p:sp>
      <p:pic>
        <p:nvPicPr>
          <p:cNvPr id="14" name="Tartalom helye 13" descr="A képen személy, beltéri, férfi, tartás látható&#10;&#10;Automatikusan generált leírás">
            <a:extLst>
              <a:ext uri="{FF2B5EF4-FFF2-40B4-BE49-F238E27FC236}">
                <a16:creationId xmlns:a16="http://schemas.microsoft.com/office/drawing/2014/main" id="{3EFF117F-1DB0-478C-8636-30F51C471E5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44" y="716987"/>
            <a:ext cx="2698002" cy="4056850"/>
          </a:xfrm>
        </p:spPr>
      </p:pic>
      <p:pic>
        <p:nvPicPr>
          <p:cNvPr id="16" name="Tartalom helye 15" descr="A képen épület, ablak, színes, sok látható&#10;&#10;Automatikusan generált leírás">
            <a:extLst>
              <a:ext uri="{FF2B5EF4-FFF2-40B4-BE49-F238E27FC236}">
                <a16:creationId xmlns:a16="http://schemas.microsoft.com/office/drawing/2014/main" id="{44C2B3CA-3C97-464B-91C5-4771194BB4A3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" t="16373" r="3509" b="18888"/>
          <a:stretch/>
        </p:blipFill>
        <p:spPr>
          <a:xfrm>
            <a:off x="3327775" y="724118"/>
            <a:ext cx="8778256" cy="4066007"/>
          </a:xfrm>
        </p:spPr>
      </p:pic>
      <p:sp>
        <p:nvSpPr>
          <p:cNvPr id="11" name="Tartalom helye 10">
            <a:extLst>
              <a:ext uri="{FF2B5EF4-FFF2-40B4-BE49-F238E27FC236}">
                <a16:creationId xmlns:a16="http://schemas.microsoft.com/office/drawing/2014/main" id="{515F5506-0841-49DD-B662-36AC0F293B50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0" y="4790125"/>
            <a:ext cx="12192000" cy="2067875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Karcagi gyökerek, Munkácsy-díjas, Képzőművészeti Főiskola docense. Leglátványosabb alkotásai a templomi üvegablakok.</a:t>
            </a:r>
          </a:p>
          <a:p>
            <a:pPr marL="0" indent="0">
              <a:buNone/>
            </a:pPr>
            <a:r>
              <a:rPr lang="hu-HU" dirty="0"/>
              <a:t>Ezek közt is kiemelkedő a dunaújvárosi templom ablakainak a magyar szenteket,  történelmi személyeket is ábrázoló sorozata.</a:t>
            </a:r>
          </a:p>
        </p:txBody>
      </p:sp>
    </p:spTree>
    <p:extLst>
      <p:ext uri="{BB962C8B-B14F-4D97-AF65-F5344CB8AC3E}">
        <p14:creationId xmlns:p14="http://schemas.microsoft.com/office/powerpoint/2010/main" val="805090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7382FD5-DE16-41BD-BCFD-D8AF8DA5733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0" y="0"/>
            <a:ext cx="12192000" cy="648070"/>
          </a:xfrm>
        </p:spPr>
        <p:txBody>
          <a:bodyPr/>
          <a:lstStyle/>
          <a:p>
            <a:r>
              <a:rPr kumimoji="0" lang="hu-HU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2019.12. 5.  -  Dr. Wolf György fizikus </a:t>
            </a:r>
            <a:endParaRPr lang="hu-HU" dirty="0"/>
          </a:p>
        </p:txBody>
      </p:sp>
      <p:pic>
        <p:nvPicPr>
          <p:cNvPr id="8" name="Tartalom helye 7" descr="A képen beltéri, férfi, ülő, nő látható&#10;&#10;Automatikusan generált leírás">
            <a:extLst>
              <a:ext uri="{FF2B5EF4-FFF2-40B4-BE49-F238E27FC236}">
                <a16:creationId xmlns:a16="http://schemas.microsoft.com/office/drawing/2014/main" id="{5B2CEADF-3012-4FAD-8211-CCD7FCDD156A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3787" y="1419167"/>
            <a:ext cx="4606306" cy="3454729"/>
          </a:xfrm>
        </p:spPr>
      </p:pic>
      <p:sp>
        <p:nvSpPr>
          <p:cNvPr id="5" name="Tartalom helye 4">
            <a:extLst>
              <a:ext uri="{FF2B5EF4-FFF2-40B4-BE49-F238E27FC236}">
                <a16:creationId xmlns:a16="http://schemas.microsoft.com/office/drawing/2014/main" id="{E3854FF2-1C03-4E4B-AF27-BF02113BE11A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0" y="5566299"/>
            <a:ext cx="12191999" cy="1291701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Magas szintű asztrofizikai előadás a világegyetem keletkezéséről, múltjáról, fejlődéséről, valamint jövőbeni kilátásairól.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E206B141-2116-4C77-88A4-02B30263B625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 rotWithShape="1">
          <a:blip r:embed="rId3"/>
          <a:srcRect l="13360" t="9747" r="30671" b="10654"/>
          <a:stretch/>
        </p:blipFill>
        <p:spPr>
          <a:xfrm>
            <a:off x="5060272" y="733296"/>
            <a:ext cx="5921406" cy="473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32099"/>
      </p:ext>
    </p:extLst>
  </p:cSld>
  <p:clrMapOvr>
    <a:masterClrMapping/>
  </p:clrMapOvr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hu-HU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hu-HU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5357</TotalTime>
  <Words>1374</Words>
  <Application>Microsoft Office PowerPoint</Application>
  <PresentationFormat>Szélesvásznú</PresentationFormat>
  <Paragraphs>163</Paragraphs>
  <Slides>33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33</vt:i4>
      </vt:variant>
    </vt:vector>
  </HeadingPairs>
  <TitlesOfParts>
    <vt:vector size="38" baseType="lpstr">
      <vt:lpstr>Algerian</vt:lpstr>
      <vt:lpstr>Arial</vt:lpstr>
      <vt:lpstr>Calibri</vt:lpstr>
      <vt:lpstr>Times New Roman</vt:lpstr>
      <vt:lpstr>Alapértelmezett terv</vt:lpstr>
      <vt:lpstr>PowerPoint-bemutató</vt:lpstr>
      <vt:lpstr>   beszámoló  a                 Karcagi Öregdiákok Baráti Köre  2019/2020 évéről, valamint a 2020/2021 évi programról, és a további napirendi témák felvezetése.   </vt:lpstr>
      <vt:lpstr>2019.10. 5.-56-os emlékmű avatás  Egy éve októberi ünnepi összejövetelünkön méltó feltételek között, és tisztes érdeklődés mellett avattuk fel az 56-os emlékművet.  </vt:lpstr>
      <vt:lpstr>PowerPoint-bemutató</vt:lpstr>
      <vt:lpstr>PowerPoint-bemutató</vt:lpstr>
      <vt:lpstr>PowerPoint-bemutató</vt:lpstr>
      <vt:lpstr>Szokásos fővárosi helyünkről kiebrudaltak</vt:lpstr>
      <vt:lpstr>2019.11. 7.  -  Bráda Tíbor festőművész</vt:lpstr>
      <vt:lpstr>2019.12. 5.  -  Dr. Wolf György fizikus </vt:lpstr>
      <vt:lpstr>2020.1. 9. -Dr. Bartha Júlia néprajzos-turkológus</vt:lpstr>
      <vt:lpstr>2020.2.6. - Orvos-Tóth Noémi szakpszichológus</vt:lpstr>
      <vt:lpstr>2020.3.4. - Darányi Mariann meteorológus </vt:lpstr>
      <vt:lpstr>Szinvonal - Járvány</vt:lpstr>
      <vt:lpstr>B Major László emléktáblája maradék pénzéből </vt:lpstr>
      <vt:lpstr>56-os emlékmű maradék pénzéből</vt:lpstr>
      <vt:lpstr>Király Csaba pénzforgalmi jelentése 2019-ről</vt:lpstr>
      <vt:lpstr>Záró egyenleg</vt:lpstr>
      <vt:lpstr>FB jelentés a 2019-es pénzügyi tevékenységről</vt:lpstr>
      <vt:lpstr>Az FB következtetése</vt:lpstr>
      <vt:lpstr>2020/2021 program</vt:lpstr>
      <vt:lpstr>A további, budapesti rendezvényeink helyszíne</vt:lpstr>
      <vt:lpstr>2020.11.5. – Kovács Pál államtitkár</vt:lpstr>
      <vt:lpstr>2020.12.3. – Dr. Bihari László Ádám sebész</vt:lpstr>
      <vt:lpstr>2021.1.7. – Dr. Szarka László Csaba akadémikus</vt:lpstr>
      <vt:lpstr>2021.2.4. – Dr. Tózsa István geográfus prof.</vt:lpstr>
      <vt:lpstr>2021.3.4. –Dr. Horváth Zoltán György lézerfizikus</vt:lpstr>
      <vt:lpstr>2021.4.8. - Dr. Varga József docens</vt:lpstr>
      <vt:lpstr>2021.5.6. - Kutor László docens</vt:lpstr>
      <vt:lpstr>Újabb pályázatot tervezünk</vt:lpstr>
      <vt:lpstr>Alapszabályunk aktualizálása</vt:lpstr>
      <vt:lpstr>Szükséges a tisztújítás</vt:lpstr>
      <vt:lpstr> Indokoltan várom támogatásotokat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László Bihari</dc:creator>
  <cp:lastModifiedBy>László</cp:lastModifiedBy>
  <cp:revision>660</cp:revision>
  <dcterms:created xsi:type="dcterms:W3CDTF">2019-12-16T18:13:16Z</dcterms:created>
  <dcterms:modified xsi:type="dcterms:W3CDTF">2020-10-02T11:34:21Z</dcterms:modified>
</cp:coreProperties>
</file>